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7"/>
  </p:notesMasterIdLst>
  <p:sldIdLst>
    <p:sldId id="257" r:id="rId2"/>
    <p:sldId id="258" r:id="rId3"/>
    <p:sldId id="259" r:id="rId4"/>
    <p:sldId id="260" r:id="rId5"/>
    <p:sldId id="261" r:id="rId6"/>
    <p:sldId id="262" r:id="rId7"/>
    <p:sldId id="313" r:id="rId8"/>
    <p:sldId id="314" r:id="rId9"/>
    <p:sldId id="315" r:id="rId10"/>
    <p:sldId id="263" r:id="rId11"/>
    <p:sldId id="264" r:id="rId12"/>
    <p:sldId id="310" r:id="rId13"/>
    <p:sldId id="265" r:id="rId14"/>
    <p:sldId id="266" r:id="rId15"/>
    <p:sldId id="267" r:id="rId16"/>
    <p:sldId id="268" r:id="rId17"/>
    <p:sldId id="269" r:id="rId18"/>
    <p:sldId id="270" r:id="rId19"/>
    <p:sldId id="316" r:id="rId20"/>
    <p:sldId id="311" r:id="rId21"/>
    <p:sldId id="271" r:id="rId22"/>
    <p:sldId id="307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317" r:id="rId32"/>
    <p:sldId id="318" r:id="rId33"/>
    <p:sldId id="319" r:id="rId34"/>
    <p:sldId id="312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320" r:id="rId47"/>
    <p:sldId id="292" r:id="rId48"/>
    <p:sldId id="293" r:id="rId49"/>
    <p:sldId id="294" r:id="rId50"/>
    <p:sldId id="321" r:id="rId51"/>
    <p:sldId id="322" r:id="rId52"/>
    <p:sldId id="323" r:id="rId53"/>
    <p:sldId id="324" r:id="rId54"/>
    <p:sldId id="295" r:id="rId55"/>
    <p:sldId id="296" r:id="rId56"/>
    <p:sldId id="297" r:id="rId57"/>
    <p:sldId id="325" r:id="rId58"/>
    <p:sldId id="326" r:id="rId59"/>
    <p:sldId id="327" r:id="rId60"/>
    <p:sldId id="298" r:id="rId61"/>
    <p:sldId id="299" r:id="rId62"/>
    <p:sldId id="300" r:id="rId63"/>
    <p:sldId id="301" r:id="rId64"/>
    <p:sldId id="302" r:id="rId65"/>
    <p:sldId id="328" r:id="rId66"/>
    <p:sldId id="329" r:id="rId67"/>
    <p:sldId id="303" r:id="rId68"/>
    <p:sldId id="304" r:id="rId69"/>
    <p:sldId id="305" r:id="rId70"/>
    <p:sldId id="306" r:id="rId71"/>
    <p:sldId id="330" r:id="rId72"/>
    <p:sldId id="331" r:id="rId73"/>
    <p:sldId id="332" r:id="rId74"/>
    <p:sldId id="333" r:id="rId75"/>
    <p:sldId id="309" r:id="rId76"/>
    <p:sldId id="334" r:id="rId77"/>
    <p:sldId id="308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336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88B7F-DDCD-4F8C-88C0-5DBAC168E58F}" type="datetimeFigureOut">
              <a:rPr lang="zh-CN" altLang="en-US" smtClean="0"/>
              <a:t>2025/04/23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B8407-2A8C-4278-9A5C-B2A5006BF7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149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5837F64-ACE4-46E2-A999-85B0E8D51A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EB09DC-EAB0-457B-9666-9AC802E5E46D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3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3" charset="-128"/>
              <a:cs typeface="+mn-cs"/>
            </a:endParaRPr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575D51F4-6034-45DF-AA28-EA231DB77B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7D798ADE-528E-4175-91A1-9DACD2AA5A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7765117-7C8A-49B4-997E-4129A1BE32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913197-6650-4136-9C4F-1CB74B970B69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3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3" charset="-128"/>
              <a:cs typeface="+mn-cs"/>
            </a:endParaRPr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F5700B06-4CBA-4BEB-83A9-6FA4433037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6CD0E94B-D83F-4AB8-A3AB-BFDE706653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42ACA62-EEA5-4BC2-BCF9-4BE863AFA9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08B90F-6D8D-4D57-B405-3F276C72A2E7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3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3" charset="-128"/>
              <a:cs typeface="+mn-cs"/>
            </a:endParaRPr>
          </a:p>
        </p:txBody>
      </p:sp>
      <p:sp>
        <p:nvSpPr>
          <p:cNvPr id="195586" name="Rectangle 2">
            <a:extLst>
              <a:ext uri="{FF2B5EF4-FFF2-40B4-BE49-F238E27FC236}">
                <a16:creationId xmlns:a16="http://schemas.microsoft.com/office/drawing/2014/main" id="{0BC9E578-7621-42DB-9729-5F6AD90980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BBD00898-3815-41CD-B057-E0D6D7567F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5C3CEB9-8DFD-4A66-A6C1-581D1ACDFD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155D0B-5142-4033-B30F-07C8FA5B7400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3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3" charset="-128"/>
              <a:cs typeface="+mn-cs"/>
            </a:endParaRPr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4B9BDD58-4CF5-4DA5-B652-CE7E5ADD9B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9E35F64F-4AA9-496C-BBE5-20234C2A81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B6D46A5-4079-4160-BD9D-FC802752B3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7AB4EC-CEE4-45DD-9D3E-72C2051D503E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3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3" charset="-128"/>
              <a:cs typeface="+mn-cs"/>
            </a:endParaRPr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942DB28E-CCD1-457B-9279-271415A8C9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9007C138-2E72-444B-A046-4FC6944E0F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C7F74C1-4A37-4D14-B798-A87939926B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593624-B8F9-4E17-B110-48D129AD4BEA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3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3" charset="-128"/>
              <a:cs typeface="+mn-cs"/>
            </a:endParaRPr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0CC060E3-1020-4BE6-9824-0422DB2409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1CA4BF7C-B40B-4416-A777-0BF5ABA90F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F0E57FD-544B-4190-B569-AFEF90B49C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826F1F-E4AF-4489-A1FD-D64B2076F813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3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3" charset="-128"/>
              <a:cs typeface="+mn-cs"/>
            </a:endParaRPr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02BD901D-A099-4073-B643-FFA3913394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FF53B548-0777-424A-89D6-504D15935B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294DCCD-AD7B-45F5-A2BC-E0D8B20047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2FAD89-0A52-478B-A818-BD20785A5034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3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3" charset="-128"/>
              <a:cs typeface="+mn-cs"/>
            </a:endParaRPr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6B9F7B00-EDA8-4721-A050-649DDAA71D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615CAC4E-23CF-4FF2-894C-6FAC43774D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BE1974C-AC19-4C02-9032-D99BF5DBC1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74DA6D-ADB3-4D5C-8E98-70BA80FCC172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3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3" charset="-128"/>
              <a:cs typeface="+mn-cs"/>
            </a:endParaRPr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6D0586F6-EEA3-4AA1-BB04-C591A1AEE8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8286D112-0CDE-476F-9939-B5176AE56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C626DC5-6213-4FF2-B576-4167881646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95BEA8-C934-4309-BC61-6599FCAA3A7F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123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3" charset="-128"/>
              <a:cs typeface="+mn-cs"/>
            </a:endParaRPr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D2DB4B18-658A-4A5A-B46A-FE2EB01559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5FAEA9B0-F5A2-44FF-A29B-4033EF96EF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29">
            <a:extLst>
              <a:ext uri="{FF2B5EF4-FFF2-40B4-BE49-F238E27FC236}">
                <a16:creationId xmlns:a16="http://schemas.microsoft.com/office/drawing/2014/main" id="{DFF65FCC-4A87-475A-9A38-8D37F2F50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8">
            <a:extLst>
              <a:ext uri="{FF2B5EF4-FFF2-40B4-BE49-F238E27FC236}">
                <a16:creationId xmlns:a16="http://schemas.microsoft.com/office/drawing/2014/main" id="{CFEB763A-D3DC-47CF-A2CE-DCE12A10F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26">
            <a:extLst>
              <a:ext uri="{FF2B5EF4-FFF2-40B4-BE49-F238E27FC236}">
                <a16:creationId xmlns:a16="http://schemas.microsoft.com/office/drawing/2014/main" id="{59A2A0BE-3F16-4EFD-BFBF-44F9B01B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67C4319A-53C1-4AC0-A985-B89B7EFD9F0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2291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9">
            <a:extLst>
              <a:ext uri="{FF2B5EF4-FFF2-40B4-BE49-F238E27FC236}">
                <a16:creationId xmlns:a16="http://schemas.microsoft.com/office/drawing/2014/main" id="{0306B132-694B-4EC4-AD50-E317C23A7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21">
            <a:extLst>
              <a:ext uri="{FF2B5EF4-FFF2-40B4-BE49-F238E27FC236}">
                <a16:creationId xmlns:a16="http://schemas.microsoft.com/office/drawing/2014/main" id="{13A8F75B-4633-4612-A01D-DB0756410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7">
            <a:extLst>
              <a:ext uri="{FF2B5EF4-FFF2-40B4-BE49-F238E27FC236}">
                <a16:creationId xmlns:a16="http://schemas.microsoft.com/office/drawing/2014/main" id="{5E48F323-2E7C-42CF-B985-25886D90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2A46D-6F4F-4E5B-97F8-CC7C8F48E2A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993930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9">
            <a:extLst>
              <a:ext uri="{FF2B5EF4-FFF2-40B4-BE49-F238E27FC236}">
                <a16:creationId xmlns:a16="http://schemas.microsoft.com/office/drawing/2014/main" id="{0548CA32-3F15-437E-9450-71A812C2A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21">
            <a:extLst>
              <a:ext uri="{FF2B5EF4-FFF2-40B4-BE49-F238E27FC236}">
                <a16:creationId xmlns:a16="http://schemas.microsoft.com/office/drawing/2014/main" id="{2631F5FA-E508-4BE5-A198-BDCA04195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7">
            <a:extLst>
              <a:ext uri="{FF2B5EF4-FFF2-40B4-BE49-F238E27FC236}">
                <a16:creationId xmlns:a16="http://schemas.microsoft.com/office/drawing/2014/main" id="{7E99C320-6F7F-4397-965E-500BE97F8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37C21-094F-408D-8A6E-C3999FB15D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8097765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75A565DD-64CC-431C-8961-F8EB03384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0450"/>
            <a:ext cx="8991600" cy="2241550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50000">
                <a:schemeClr val="hlink"/>
              </a:gs>
              <a:gs pos="100000">
                <a:srgbClr val="3399FF"/>
              </a:gs>
            </a:gsLst>
            <a:lin ang="2700000" scaled="1"/>
          </a:gra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ヒラギノ角ゴ Pro W3" charset="0"/>
            </a:endParaRP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E81E5128-8328-4B48-BA7C-5D94EB65F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8153400" cy="5791200"/>
          </a:xfrm>
          <a:prstGeom prst="rect">
            <a:avLst/>
          </a:prstGeom>
          <a:solidFill>
            <a:srgbClr val="FFFFFF"/>
          </a:solidFill>
          <a:ln w="28575">
            <a:solidFill>
              <a:srgbClr val="99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607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9">
            <a:extLst>
              <a:ext uri="{FF2B5EF4-FFF2-40B4-BE49-F238E27FC236}">
                <a16:creationId xmlns:a16="http://schemas.microsoft.com/office/drawing/2014/main" id="{B019405B-E0EA-4375-BA52-76AF9A7A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21">
            <a:extLst>
              <a:ext uri="{FF2B5EF4-FFF2-40B4-BE49-F238E27FC236}">
                <a16:creationId xmlns:a16="http://schemas.microsoft.com/office/drawing/2014/main" id="{5FCE6C1A-7E9F-44CF-8C11-DEB8DF5BA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7">
            <a:extLst>
              <a:ext uri="{FF2B5EF4-FFF2-40B4-BE49-F238E27FC236}">
                <a16:creationId xmlns:a16="http://schemas.microsoft.com/office/drawing/2014/main" id="{2EF3047A-511C-40AF-81F3-0E7CEEF06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5527A-DF87-43BD-804A-6E0072E63B7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0800180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A20547-A392-4906-B70B-BD61DDFF7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2ECAB0-5A53-4BB2-8431-40BD9EF3F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6D01FB-8ED1-4188-85E1-E246E3F6C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CA5BFCCE-AF9F-4D94-B096-D6A7E2C640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98838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9">
            <a:extLst>
              <a:ext uri="{FF2B5EF4-FFF2-40B4-BE49-F238E27FC236}">
                <a16:creationId xmlns:a16="http://schemas.microsoft.com/office/drawing/2014/main" id="{E707C29D-184D-4CB8-837C-963A422D4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21">
            <a:extLst>
              <a:ext uri="{FF2B5EF4-FFF2-40B4-BE49-F238E27FC236}">
                <a16:creationId xmlns:a16="http://schemas.microsoft.com/office/drawing/2014/main" id="{2AB5F39D-396A-4554-A08D-710ACE28A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7">
            <a:extLst>
              <a:ext uri="{FF2B5EF4-FFF2-40B4-BE49-F238E27FC236}">
                <a16:creationId xmlns:a16="http://schemas.microsoft.com/office/drawing/2014/main" id="{6BFBB5A5-D297-422F-8ED5-84C164EF4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A1B12-A338-4CC7-978D-846817035C4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36600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9">
            <a:extLst>
              <a:ext uri="{FF2B5EF4-FFF2-40B4-BE49-F238E27FC236}">
                <a16:creationId xmlns:a16="http://schemas.microsoft.com/office/drawing/2014/main" id="{774D2947-2B37-4823-9E8C-4575DF26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21">
            <a:extLst>
              <a:ext uri="{FF2B5EF4-FFF2-40B4-BE49-F238E27FC236}">
                <a16:creationId xmlns:a16="http://schemas.microsoft.com/office/drawing/2014/main" id="{C060D933-40CE-4CBB-8655-18B743705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17">
            <a:extLst>
              <a:ext uri="{FF2B5EF4-FFF2-40B4-BE49-F238E27FC236}">
                <a16:creationId xmlns:a16="http://schemas.microsoft.com/office/drawing/2014/main" id="{B321E54D-48B2-42B2-8EB9-730429D55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CC992-6802-44DD-8A48-13F3A8AD0A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002190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9">
            <a:extLst>
              <a:ext uri="{FF2B5EF4-FFF2-40B4-BE49-F238E27FC236}">
                <a16:creationId xmlns:a16="http://schemas.microsoft.com/office/drawing/2014/main" id="{6BDB38D8-D744-483F-89E4-B96C6BCBB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1">
            <a:extLst>
              <a:ext uri="{FF2B5EF4-FFF2-40B4-BE49-F238E27FC236}">
                <a16:creationId xmlns:a16="http://schemas.microsoft.com/office/drawing/2014/main" id="{8A609045-CC46-4F77-B0D3-3287EB82B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17">
            <a:extLst>
              <a:ext uri="{FF2B5EF4-FFF2-40B4-BE49-F238E27FC236}">
                <a16:creationId xmlns:a16="http://schemas.microsoft.com/office/drawing/2014/main" id="{9E63AC23-09A0-4BC2-8104-501340885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03A9A-38B8-4952-B7B2-44CB836438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6395582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9">
            <a:extLst>
              <a:ext uri="{FF2B5EF4-FFF2-40B4-BE49-F238E27FC236}">
                <a16:creationId xmlns:a16="http://schemas.microsoft.com/office/drawing/2014/main" id="{A162C51A-7E76-4E52-A898-0243F004A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1">
            <a:extLst>
              <a:ext uri="{FF2B5EF4-FFF2-40B4-BE49-F238E27FC236}">
                <a16:creationId xmlns:a16="http://schemas.microsoft.com/office/drawing/2014/main" id="{1EEC95C8-79E5-42F1-8365-01C3CF422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17">
            <a:extLst>
              <a:ext uri="{FF2B5EF4-FFF2-40B4-BE49-F238E27FC236}">
                <a16:creationId xmlns:a16="http://schemas.microsoft.com/office/drawing/2014/main" id="{2EC6D02A-5C3D-4F74-8119-3C5523935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F0186-9208-4E52-843F-87919351643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1775821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9">
            <a:extLst>
              <a:ext uri="{FF2B5EF4-FFF2-40B4-BE49-F238E27FC236}">
                <a16:creationId xmlns:a16="http://schemas.microsoft.com/office/drawing/2014/main" id="{5D3A0C51-7C54-493B-84A0-5A5B05DAB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21">
            <a:extLst>
              <a:ext uri="{FF2B5EF4-FFF2-40B4-BE49-F238E27FC236}">
                <a16:creationId xmlns:a16="http://schemas.microsoft.com/office/drawing/2014/main" id="{FDA8D664-F5E4-40B3-93F1-CC74AE5D3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7">
            <a:extLst>
              <a:ext uri="{FF2B5EF4-FFF2-40B4-BE49-F238E27FC236}">
                <a16:creationId xmlns:a16="http://schemas.microsoft.com/office/drawing/2014/main" id="{6490DF00-F279-4BCE-A261-591D70500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2C8D-3403-45BF-97A2-B58F7E25D8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850007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单圆角矩形 13">
            <a:extLst>
              <a:ext uri="{FF2B5EF4-FFF2-40B4-BE49-F238E27FC236}">
                <a16:creationId xmlns:a16="http://schemas.microsoft.com/office/drawing/2014/main" id="{9FB99CDF-4A4D-4B8F-A76E-88A494722018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直角三角形 5">
            <a:extLst>
              <a:ext uri="{FF2B5EF4-FFF2-40B4-BE49-F238E27FC236}">
                <a16:creationId xmlns:a16="http://schemas.microsoft.com/office/drawing/2014/main" id="{E162D161-1A90-4DFC-9362-3AD5410E328E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任意多边形 15">
            <a:extLst>
              <a:ext uri="{FF2B5EF4-FFF2-40B4-BE49-F238E27FC236}">
                <a16:creationId xmlns:a16="http://schemas.microsoft.com/office/drawing/2014/main" id="{9C548B99-1AA7-4B3B-ADF8-471633605EB2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任意多边形 16">
            <a:extLst>
              <a:ext uri="{FF2B5EF4-FFF2-40B4-BE49-F238E27FC236}">
                <a16:creationId xmlns:a16="http://schemas.microsoft.com/office/drawing/2014/main" id="{2EAAB09D-86EF-4959-9B5C-FE3BCFB96A12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9" name="日期占位符 4">
            <a:extLst>
              <a:ext uri="{FF2B5EF4-FFF2-40B4-BE49-F238E27FC236}">
                <a16:creationId xmlns:a16="http://schemas.microsoft.com/office/drawing/2014/main" id="{71EDE4D4-3C8D-47A4-833B-28F34960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页脚占位符 5">
            <a:extLst>
              <a:ext uri="{FF2B5EF4-FFF2-40B4-BE49-F238E27FC236}">
                <a16:creationId xmlns:a16="http://schemas.microsoft.com/office/drawing/2014/main" id="{EE8D28EE-FD4D-462A-AB95-9B5020650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6">
            <a:extLst>
              <a:ext uri="{FF2B5EF4-FFF2-40B4-BE49-F238E27FC236}">
                <a16:creationId xmlns:a16="http://schemas.microsoft.com/office/drawing/2014/main" id="{52B6BF5C-539E-4FAD-8215-9F1CD4130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EB1BD-6420-4D01-B230-8AB1B469B83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98975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>
            <a:extLst>
              <a:ext uri="{FF2B5EF4-FFF2-40B4-BE49-F238E27FC236}">
                <a16:creationId xmlns:a16="http://schemas.microsoft.com/office/drawing/2014/main" id="{1661FBEA-20A9-49E9-8A23-6860CA303D79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任意多边形 7">
            <a:extLst>
              <a:ext uri="{FF2B5EF4-FFF2-40B4-BE49-F238E27FC236}">
                <a16:creationId xmlns:a16="http://schemas.microsoft.com/office/drawing/2014/main" id="{B5B1CC89-CF50-4E9B-86FE-FCC1C8B362CD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28" name="标题占位符 8">
            <a:extLst>
              <a:ext uri="{FF2B5EF4-FFF2-40B4-BE49-F238E27FC236}">
                <a16:creationId xmlns:a16="http://schemas.microsoft.com/office/drawing/2014/main" id="{A13DDA4E-7646-4FC4-9BAD-015D3A39575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9" name="文本占位符 29">
            <a:extLst>
              <a:ext uri="{FF2B5EF4-FFF2-40B4-BE49-F238E27FC236}">
                <a16:creationId xmlns:a16="http://schemas.microsoft.com/office/drawing/2014/main" id="{879C18D6-7F51-4A42-8EB7-9E991994EB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" name="日期占位符 9">
            <a:extLst>
              <a:ext uri="{FF2B5EF4-FFF2-40B4-BE49-F238E27FC236}">
                <a16:creationId xmlns:a16="http://schemas.microsoft.com/office/drawing/2014/main" id="{6B249894-83AE-407A-83E9-406D4FA554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2" name="页脚占位符 21">
            <a:extLst>
              <a:ext uri="{FF2B5EF4-FFF2-40B4-BE49-F238E27FC236}">
                <a16:creationId xmlns:a16="http://schemas.microsoft.com/office/drawing/2014/main" id="{07F91EB1-D906-40F3-972C-B8BAEF44A7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灯片编号占位符 17">
            <a:extLst>
              <a:ext uri="{FF2B5EF4-FFF2-40B4-BE49-F238E27FC236}">
                <a16:creationId xmlns:a16="http://schemas.microsoft.com/office/drawing/2014/main" id="{4F115717-3944-4077-B1F8-5EC1D858A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291E5115-7C0B-4232-AB56-81A2F0FBEFC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grpSp>
        <p:nvGrpSpPr>
          <p:cNvPr id="1033" name="组合 1">
            <a:extLst>
              <a:ext uri="{FF2B5EF4-FFF2-40B4-BE49-F238E27FC236}">
                <a16:creationId xmlns:a16="http://schemas.microsoft.com/office/drawing/2014/main" id="{78CA2A8C-E2CE-4139-B020-12D98B4B6BF2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任意多边形 11">
              <a:extLst>
                <a:ext uri="{FF2B5EF4-FFF2-40B4-BE49-F238E27FC236}">
                  <a16:creationId xmlns:a16="http://schemas.microsoft.com/office/drawing/2014/main" id="{C0173E5D-E1AE-4A1D-8F2B-FD3C5806F52E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" name="任意多边形 12">
              <a:extLst>
                <a:ext uri="{FF2B5EF4-FFF2-40B4-BE49-F238E27FC236}">
                  <a16:creationId xmlns:a16="http://schemas.microsoft.com/office/drawing/2014/main" id="{A218F445-2AA5-4894-828E-4D081A7ECA09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651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9.wmf"/><Relationship Id="rId3" Type="http://schemas.openxmlformats.org/officeDocument/2006/relationships/image" Target="../media/image24.jpeg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7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9.wmf"/><Relationship Id="rId3" Type="http://schemas.openxmlformats.org/officeDocument/2006/relationships/image" Target="../media/image30.jpeg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2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3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41.jpeg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40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9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2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6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tmp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tmp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20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69.wmf"/><Relationship Id="rId4" Type="http://schemas.openxmlformats.org/officeDocument/2006/relationships/oleObject" Target="../embeddings/oleObject21.bin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tmp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tmp"/><Relationship Id="rId2" Type="http://schemas.openxmlformats.org/officeDocument/2006/relationships/image" Target="../media/image74.tmp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77.wmf"/><Relationship Id="rId4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79.wmf"/><Relationship Id="rId4" Type="http://schemas.openxmlformats.org/officeDocument/2006/relationships/oleObject" Target="../embeddings/oleObject23.bin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tmp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tmp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tmp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tmp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5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86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5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86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png"/><Relationship Id="rId4" Type="http://schemas.openxmlformats.org/officeDocument/2006/relationships/image" Target="../media/image8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6.jpeg"/><Relationship Id="rId5" Type="http://schemas.openxmlformats.org/officeDocument/2006/relationships/image" Target="../media/image89.wmf"/><Relationship Id="rId4" Type="http://schemas.openxmlformats.org/officeDocument/2006/relationships/oleObject" Target="../embeddings/oleObject26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png"/><Relationship Id="rId4" Type="http://schemas.openxmlformats.org/officeDocument/2006/relationships/image" Target="../media/image9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1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86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8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2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8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6AA549B5-F3CF-47FF-82AB-41C2DA8A8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>
                <a:ea typeface="宋体" pitchFamily="2" charset="-122"/>
              </a:rPr>
              <a:t>Chapter 9 Counters</a:t>
            </a:r>
            <a:endParaRPr lang="zh-CN" altLang="en-US" dirty="0">
              <a:ea typeface="宋体" pitchFamily="2" charset="-122"/>
            </a:endParaRPr>
          </a:p>
        </p:txBody>
      </p:sp>
      <p:sp>
        <p:nvSpPr>
          <p:cNvPr id="6147" name="Subtitle 2">
            <a:extLst>
              <a:ext uri="{FF2B5EF4-FFF2-40B4-BE49-F238E27FC236}">
                <a16:creationId xmlns:a16="http://schemas.microsoft.com/office/drawing/2014/main" id="{0BA3F359-F864-4B25-9CFF-F12AAFCE72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zh-CN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54CC135E-7EE0-421F-82D5-4970B66C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026D25-99C2-43A5-BA77-8DFEDD16D220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D1EAE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D1EAE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F9008FB3-FCC5-4667-816D-8181E0657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2143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74LS93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5363" name="Slide Number Placeholder 4">
            <a:extLst>
              <a:ext uri="{FF2B5EF4-FFF2-40B4-BE49-F238E27FC236}">
                <a16:creationId xmlns:a16="http://schemas.microsoft.com/office/drawing/2014/main" id="{1A7A2236-1C7F-43F4-83E5-E730BD793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78769-C650-4125-AD4D-E7A284C519F2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5364" name="Picture 6" descr="fg08_00800">
            <a:extLst>
              <a:ext uri="{FF2B5EF4-FFF2-40B4-BE49-F238E27FC236}">
                <a16:creationId xmlns:a16="http://schemas.microsoft.com/office/drawing/2014/main" id="{2CDDD146-6044-4FE3-B739-12DF1FCBC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500188"/>
            <a:ext cx="78962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fg08_00900">
            <a:extLst>
              <a:ext uri="{FF2B5EF4-FFF2-40B4-BE49-F238E27FC236}">
                <a16:creationId xmlns:a16="http://schemas.microsoft.com/office/drawing/2014/main" id="{DAFC332F-7E9D-49F0-A26B-A10BB076E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214438"/>
            <a:ext cx="8342312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096881-8535-4CFE-ABF2-149525FCA9C9}"/>
              </a:ext>
            </a:extLst>
          </p:cNvPr>
          <p:cNvSpPr txBox="1">
            <a:spLocks noChangeArrowheads="1"/>
          </p:cNvSpPr>
          <p:nvPr/>
        </p:nvSpPr>
        <p:spPr>
          <a:xfrm>
            <a:off x="214313" y="4000500"/>
            <a:ext cx="87630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Figure 8–9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      Two configurations of the 74LS93 asynchronous counter. </a:t>
            </a:r>
            <a:endParaRPr kumimoji="0" lang="en-US" altLang="zh-CN" sz="5400" b="0" i="0" u="none" strike="noStrike" kern="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/>
              <a:ea typeface="宋体" charset="-122"/>
              <a:cs typeface="+mn-cs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928B765-C55B-45B7-8655-87C2538ED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D6980B-F85B-4B5A-9D87-29F83E4F13D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灯片编号占位符 1">
            <a:extLst>
              <a:ext uri="{FF2B5EF4-FFF2-40B4-BE49-F238E27FC236}">
                <a16:creationId xmlns:a16="http://schemas.microsoft.com/office/drawing/2014/main" id="{5C659891-DEE1-4330-885F-B041D92B68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537E10-C057-44D5-8B4B-46C39643094F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206D7DE-EDEB-442F-BC43-6E83B5E29AD9}"/>
              </a:ext>
            </a:extLst>
          </p:cNvPr>
          <p:cNvSpPr txBox="1"/>
          <p:nvPr/>
        </p:nvSpPr>
        <p:spPr>
          <a:xfrm>
            <a:off x="395288" y="1341438"/>
            <a:ext cx="92900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How to use 74LS93 as a modulus-12 counter?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fg08_01000">
            <a:extLst>
              <a:ext uri="{FF2B5EF4-FFF2-40B4-BE49-F238E27FC236}">
                <a16:creationId xmlns:a16="http://schemas.microsoft.com/office/drawing/2014/main" id="{3642F511-4A0E-46B7-BD08-888B070BA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914400"/>
            <a:ext cx="5414962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237DE6D-97F0-4910-B795-2869B12EEF2D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4572000"/>
            <a:ext cx="87630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Figure 8–10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      74LS93 connected as a modulus-12 counter. </a:t>
            </a:r>
            <a:endParaRPr kumimoji="0" lang="en-US" altLang="zh-CN" sz="5400" b="0" i="0" u="none" strike="noStrike" kern="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/>
              <a:ea typeface="宋体" charset="-122"/>
              <a:cs typeface="+mn-cs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968F73DA-B01C-4654-AB10-D0E24B63D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F3887A-642E-4374-9D52-2B45C6B1512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B4D88689-5150-4B99-932B-3168067E6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>
                <a:ea typeface="宋体" pitchFamily="2" charset="-122"/>
              </a:rPr>
              <a:t>8.2 Synchronous Counter Operation (</a:t>
            </a:r>
            <a:r>
              <a:rPr lang="zh-CN" altLang="en-US" dirty="0">
                <a:ea typeface="宋体" pitchFamily="2" charset="-122"/>
              </a:rPr>
              <a:t>同步计数器</a:t>
            </a:r>
            <a:r>
              <a:rPr lang="en-US" altLang="zh-CN" dirty="0">
                <a:ea typeface="宋体" pitchFamily="2" charset="-122"/>
              </a:rPr>
              <a:t>)</a:t>
            </a:r>
            <a:endParaRPr lang="zh-CN" altLang="en-US" dirty="0">
              <a:ea typeface="宋体" pitchFamily="2" charset="-122"/>
            </a:endParaRP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71B87637-88A1-40E7-8E5F-216B8626E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Synchronous</a:t>
            </a:r>
          </a:p>
          <a:p>
            <a:pPr lvl="1" eaLnBrk="1" hangingPunct="1"/>
            <a:r>
              <a:rPr lang="en-US" altLang="zh-CN"/>
              <a:t>Events have a fixed time relationship with each other</a:t>
            </a:r>
          </a:p>
          <a:p>
            <a:pPr eaLnBrk="1" hangingPunct="1"/>
            <a:r>
              <a:rPr lang="en-US" altLang="zh-CN"/>
              <a:t>A synchronous counter</a:t>
            </a:r>
          </a:p>
          <a:p>
            <a:pPr lvl="1" eaLnBrk="1" hangingPunct="1"/>
            <a:r>
              <a:rPr lang="en-US" altLang="zh-CN"/>
              <a:t>All Flip-flops within the counter are clocked at the same time by a common clock pulse</a:t>
            </a:r>
            <a:endParaRPr lang="zh-CN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FD3CBCFB-1202-4350-B443-DE78CCD49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9D86E0-53B0-4BA4-9CDF-C5EE78D84620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5D797C51-53A8-4873-8FAB-9D0F01393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>
                <a:ea typeface="宋体" pitchFamily="2" charset="-122"/>
              </a:rPr>
              <a:t>A 2-bit Synchronous Binary Counter</a:t>
            </a:r>
            <a:endParaRPr lang="zh-CN" altLang="en-US">
              <a:ea typeface="宋体" pitchFamily="2" charset="-122"/>
            </a:endParaRP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8E4AA39A-49FC-4208-8D25-8822DAA8C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FD4C6E-9E5B-4F5E-BBE6-7F83EF328FD3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4" name="Picture 6" descr="fg08_01100">
            <a:extLst>
              <a:ext uri="{FF2B5EF4-FFF2-40B4-BE49-F238E27FC236}">
                <a16:creationId xmlns:a16="http://schemas.microsoft.com/office/drawing/2014/main" id="{C8098CED-9497-4B77-B192-F77C18532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071688"/>
            <a:ext cx="511651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BDC9CE68-B508-493A-86D8-EEFACC301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485775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Figure 8–11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      A 2-bit synchronous binary counter. </a:t>
            </a:r>
            <a:endParaRPr kumimoji="0" lang="en-US" altLang="zh-CN" sz="4400" b="0" i="0" u="none" strike="noStrike" kern="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/>
              <a:ea typeface="宋体" charset="-122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>
            <a:extLst>
              <a:ext uri="{FF2B5EF4-FFF2-40B4-BE49-F238E27FC236}">
                <a16:creationId xmlns:a16="http://schemas.microsoft.com/office/drawing/2014/main" id="{252F54D9-C654-4C2C-8F09-0180EDDC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46EEF1-59FF-4FF1-8805-F7980759ABA4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1507" name="Picture 6" descr="fg08_01100">
            <a:extLst>
              <a:ext uri="{FF2B5EF4-FFF2-40B4-BE49-F238E27FC236}">
                <a16:creationId xmlns:a16="http://schemas.microsoft.com/office/drawing/2014/main" id="{24E71EED-6A0A-4B2F-8CC7-2CB252D9D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14313"/>
            <a:ext cx="397986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 descr="fg08_01200">
            <a:extLst>
              <a:ext uri="{FF2B5EF4-FFF2-40B4-BE49-F238E27FC236}">
                <a16:creationId xmlns:a16="http://schemas.microsoft.com/office/drawing/2014/main" id="{0B34F278-FB82-4465-BAFD-90F5848E2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482850"/>
            <a:ext cx="8342313" cy="387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DC5C3EC4-30BE-40D1-B573-D2967ED6C396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228600"/>
            <a:ext cx="4776788" cy="17002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Figure 8–12</a:t>
            </a:r>
            <a:r>
              <a: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      Timing details for the 2-bit synchronous counter operation (the propagation delays of both flip-flops are assumed to be equal). </a:t>
            </a:r>
            <a:endParaRPr kumimoji="0" lang="en-US" altLang="zh-CN" sz="6600" b="0" i="0" u="none" strike="noStrike" kern="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/>
              <a:ea typeface="宋体" charset="-122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>
            <a:extLst>
              <a:ext uri="{FF2B5EF4-FFF2-40B4-BE49-F238E27FC236}">
                <a16:creationId xmlns:a16="http://schemas.microsoft.com/office/drawing/2014/main" id="{CB27D0E1-78AF-48FA-9501-62AE64448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E2DDDE-A660-4962-B8BD-9195AAB49A25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2531" name="Picture 6" descr="fg08_01300">
            <a:extLst>
              <a:ext uri="{FF2B5EF4-FFF2-40B4-BE49-F238E27FC236}">
                <a16:creationId xmlns:a16="http://schemas.microsoft.com/office/drawing/2014/main" id="{F126E51E-2EA7-4593-A1C7-C3173F48F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143250"/>
            <a:ext cx="8342312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F2468AE-9504-4B80-A089-A4A57346C5F7}"/>
              </a:ext>
            </a:extLst>
          </p:cNvPr>
          <p:cNvSpPr txBox="1">
            <a:spLocks noChangeArrowheads="1"/>
          </p:cNvSpPr>
          <p:nvPr/>
        </p:nvSpPr>
        <p:spPr>
          <a:xfrm>
            <a:off x="428625" y="642938"/>
            <a:ext cx="3990975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Figure 8–13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      Timing diagram for the counter of Figure 8–11. </a:t>
            </a:r>
            <a:endParaRPr kumimoji="0" lang="en-US" altLang="zh-CN" sz="6600" b="0" i="0" u="none" strike="noStrike" kern="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/>
              <a:ea typeface="宋体" charset="-122"/>
              <a:cs typeface="+mn-cs"/>
            </a:endParaRPr>
          </a:p>
        </p:txBody>
      </p:sp>
      <p:pic>
        <p:nvPicPr>
          <p:cNvPr id="22533" name="Picture 6" descr="fg08_01100">
            <a:extLst>
              <a:ext uri="{FF2B5EF4-FFF2-40B4-BE49-F238E27FC236}">
                <a16:creationId xmlns:a16="http://schemas.microsoft.com/office/drawing/2014/main" id="{470FE09F-1E5D-4BAE-8E39-95986FDEB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14313"/>
            <a:ext cx="397986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>
            <a:extLst>
              <a:ext uri="{FF2B5EF4-FFF2-40B4-BE49-F238E27FC236}">
                <a16:creationId xmlns:a16="http://schemas.microsoft.com/office/drawing/2014/main" id="{B3D5341C-C8BB-4D3A-8B5D-F39A7174F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A3994-8BE9-4D9F-8009-3D1D4E16B94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B6C367F4-3DBD-4D80-9E96-52D233A59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85750"/>
            <a:ext cx="8429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Figure 8–14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A 3-bit synchronous binary counter. 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3556" name="Picture 6" descr="fg08_01400">
            <a:extLst>
              <a:ext uri="{FF2B5EF4-FFF2-40B4-BE49-F238E27FC236}">
                <a16:creationId xmlns:a16="http://schemas.microsoft.com/office/drawing/2014/main" id="{35D3EA30-5829-400F-899E-1B953C154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785813"/>
            <a:ext cx="7000875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 descr="fg08_01500">
            <a:extLst>
              <a:ext uri="{FF2B5EF4-FFF2-40B4-BE49-F238E27FC236}">
                <a16:creationId xmlns:a16="http://schemas.microsoft.com/office/drawing/2014/main" id="{D7B68E22-0F54-4F44-A201-0EE820B7B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429000"/>
            <a:ext cx="67976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灯片编号占位符 1">
            <a:extLst>
              <a:ext uri="{FF2B5EF4-FFF2-40B4-BE49-F238E27FC236}">
                <a16:creationId xmlns:a16="http://schemas.microsoft.com/office/drawing/2014/main" id="{2620157E-4157-42C6-852D-D93CBCAC35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71C62A-0466-4695-9DCB-E03D59E8D024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4579" name="图片 3">
            <a:extLst>
              <a:ext uri="{FF2B5EF4-FFF2-40B4-BE49-F238E27FC236}">
                <a16:creationId xmlns:a16="http://schemas.microsoft.com/office/drawing/2014/main" id="{1BAAE617-66A5-4118-B053-232531A3B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0"/>
            <a:ext cx="8855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77A34316-2478-499C-8309-2188E0E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Outline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3D5BFAB2-8AB4-4509-8083-3CA056A36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Asynchronous Counter Operation</a:t>
            </a:r>
          </a:p>
          <a:p>
            <a:pPr eaLnBrk="1" hangingPunct="1"/>
            <a:r>
              <a:rPr lang="en-US" altLang="zh-CN"/>
              <a:t>Synchronous Counter Operation</a:t>
            </a:r>
          </a:p>
          <a:p>
            <a:pPr eaLnBrk="1" hangingPunct="1"/>
            <a:r>
              <a:rPr lang="en-US" altLang="zh-CN"/>
              <a:t>Up/Down Synchronous Counters</a:t>
            </a:r>
          </a:p>
          <a:p>
            <a:pPr eaLnBrk="1" hangingPunct="1"/>
            <a:r>
              <a:rPr lang="en-US" altLang="zh-CN"/>
              <a:t>Design of Synchronous Counters</a:t>
            </a:r>
          </a:p>
          <a:p>
            <a:pPr eaLnBrk="1" hangingPunct="1"/>
            <a:r>
              <a:rPr lang="en-US" altLang="zh-CN"/>
              <a:t>Cascaded Counters</a:t>
            </a:r>
          </a:p>
          <a:p>
            <a:pPr eaLnBrk="1" hangingPunct="1"/>
            <a:r>
              <a:rPr lang="en-US" altLang="zh-CN"/>
              <a:t>Counter Decoding</a:t>
            </a:r>
          </a:p>
          <a:p>
            <a:pPr eaLnBrk="1" hangingPunct="1"/>
            <a:r>
              <a:rPr lang="en-US" altLang="zh-CN"/>
              <a:t>Counter Applications</a:t>
            </a:r>
            <a:endParaRPr lang="zh-CN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7557E541-2D2C-4E09-A736-F3EC7724A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FB4782-9529-41A1-BDC8-05C5858FC93C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1">
            <a:extLst>
              <a:ext uri="{FF2B5EF4-FFF2-40B4-BE49-F238E27FC236}">
                <a16:creationId xmlns:a16="http://schemas.microsoft.com/office/drawing/2014/main" id="{0326ED12-6A60-45DD-BBDE-22E84D1DC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10FF11-536B-412F-A728-34719F5F1C30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5103A5B3-8AF4-43F5-AED3-F1653563F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025" y="1190625"/>
            <a:ext cx="800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What is the function of the counter below?  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5604" name="Picture 6" descr="fg08_01700">
            <a:extLst>
              <a:ext uri="{FF2B5EF4-FFF2-40B4-BE49-F238E27FC236}">
                <a16:creationId xmlns:a16="http://schemas.microsoft.com/office/drawing/2014/main" id="{6BAFFC01-F02A-4845-BE0D-86EA7820E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276475"/>
            <a:ext cx="8342313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1">
            <a:extLst>
              <a:ext uri="{FF2B5EF4-FFF2-40B4-BE49-F238E27FC236}">
                <a16:creationId xmlns:a16="http://schemas.microsoft.com/office/drawing/2014/main" id="{2F08DC52-08E0-4C53-9091-615EBCA6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304D69-5B8E-417B-BA4A-D075EE2CDC47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8ACE6D81-5D38-490F-970F-EEC855375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214313"/>
            <a:ext cx="800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Figure 8–17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A synchronous BCD decade counter. 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6628" name="Picture 6" descr="fg08_01700">
            <a:extLst>
              <a:ext uri="{FF2B5EF4-FFF2-40B4-BE49-F238E27FC236}">
                <a16:creationId xmlns:a16="http://schemas.microsoft.com/office/drawing/2014/main" id="{8EFBA7C1-2DF4-4442-8333-8E258346F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714375"/>
            <a:ext cx="8342313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629" name="Object 6">
            <a:extLst>
              <a:ext uri="{FF2B5EF4-FFF2-40B4-BE49-F238E27FC236}">
                <a16:creationId xmlns:a16="http://schemas.microsoft.com/office/drawing/2014/main" id="{E01E9B0A-F0C5-480B-8697-34E0291233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0750" y="3929063"/>
          <a:ext cx="135731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4" imgW="723586" imgH="228501" progId="Equation.DSMT4">
                  <p:embed/>
                </p:oleObj>
              </mc:Choice>
              <mc:Fallback>
                <p:oleObj name="Equation" r:id="rId4" imgW="723586" imgH="228501" progId="Equation.DSMT4">
                  <p:embed/>
                  <p:pic>
                    <p:nvPicPr>
                      <p:cNvPr id="26629" name="Object 6">
                        <a:extLst>
                          <a:ext uri="{FF2B5EF4-FFF2-40B4-BE49-F238E27FC236}">
                            <a16:creationId xmlns:a16="http://schemas.microsoft.com/office/drawing/2014/main" id="{E01E9B0A-F0C5-480B-8697-34E0291233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0" y="3929063"/>
                        <a:ext cx="135731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7">
            <a:extLst>
              <a:ext uri="{FF2B5EF4-FFF2-40B4-BE49-F238E27FC236}">
                <a16:creationId xmlns:a16="http://schemas.microsoft.com/office/drawing/2014/main" id="{529E9FC5-416A-4D13-8C79-39E2A41599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0750" y="4262438"/>
          <a:ext cx="18097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6" imgW="965200" imgH="254000" progId="Equation.DSMT4">
                  <p:embed/>
                </p:oleObj>
              </mc:Choice>
              <mc:Fallback>
                <p:oleObj name="Equation" r:id="rId6" imgW="965200" imgH="254000" progId="Equation.DSMT4">
                  <p:embed/>
                  <p:pic>
                    <p:nvPicPr>
                      <p:cNvPr id="26630" name="Object 7">
                        <a:extLst>
                          <a:ext uri="{FF2B5EF4-FFF2-40B4-BE49-F238E27FC236}">
                            <a16:creationId xmlns:a16="http://schemas.microsoft.com/office/drawing/2014/main" id="{529E9FC5-416A-4D13-8C79-39E2A41599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0" y="4262438"/>
                        <a:ext cx="18097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8">
            <a:extLst>
              <a:ext uri="{FF2B5EF4-FFF2-40B4-BE49-F238E27FC236}">
                <a16:creationId xmlns:a16="http://schemas.microsoft.com/office/drawing/2014/main" id="{ABA4D56A-68E6-4E97-BBE6-22BF658528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1863" y="4762500"/>
          <a:ext cx="17859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8" imgW="952087" imgH="228501" progId="Equation.DSMT4">
                  <p:embed/>
                </p:oleObj>
              </mc:Choice>
              <mc:Fallback>
                <p:oleObj name="Equation" r:id="rId8" imgW="952087" imgH="228501" progId="Equation.DSMT4">
                  <p:embed/>
                  <p:pic>
                    <p:nvPicPr>
                      <p:cNvPr id="26631" name="Object 8">
                        <a:extLst>
                          <a:ext uri="{FF2B5EF4-FFF2-40B4-BE49-F238E27FC236}">
                            <a16:creationId xmlns:a16="http://schemas.microsoft.com/office/drawing/2014/main" id="{ABA4D56A-68E6-4E97-BBE6-22BF658528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1863" y="4762500"/>
                        <a:ext cx="178593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9">
            <a:extLst>
              <a:ext uri="{FF2B5EF4-FFF2-40B4-BE49-F238E27FC236}">
                <a16:creationId xmlns:a16="http://schemas.microsoft.com/office/drawing/2014/main" id="{8E9AE247-C332-4FB7-91C9-78234B4770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0750" y="5214938"/>
          <a:ext cx="288131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10" imgW="1536700" imgH="228600" progId="Equation.DSMT4">
                  <p:embed/>
                </p:oleObj>
              </mc:Choice>
              <mc:Fallback>
                <p:oleObj name="Equation" r:id="rId10" imgW="1536700" imgH="228600" progId="Equation.DSMT4">
                  <p:embed/>
                  <p:pic>
                    <p:nvPicPr>
                      <p:cNvPr id="26632" name="Object 9">
                        <a:extLst>
                          <a:ext uri="{FF2B5EF4-FFF2-40B4-BE49-F238E27FC236}">
                            <a16:creationId xmlns:a16="http://schemas.microsoft.com/office/drawing/2014/main" id="{8E9AE247-C332-4FB7-91C9-78234B4770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0" y="5214938"/>
                        <a:ext cx="288131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6">
            <a:extLst>
              <a:ext uri="{FF2B5EF4-FFF2-40B4-BE49-F238E27FC236}">
                <a16:creationId xmlns:a16="http://schemas.microsoft.com/office/drawing/2014/main" id="{65F01646-FE3F-417D-AA6B-4BD27BD591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0375" y="5786438"/>
          <a:ext cx="2892425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12" imgW="1143000" imgH="254000" progId="Equation.DSMT4">
                  <p:embed/>
                </p:oleObj>
              </mc:Choice>
              <mc:Fallback>
                <p:oleObj name="Equation" r:id="rId12" imgW="1143000" imgH="254000" progId="Equation.DSMT4">
                  <p:embed/>
                  <p:pic>
                    <p:nvPicPr>
                      <p:cNvPr id="26633" name="Object 6">
                        <a:extLst>
                          <a:ext uri="{FF2B5EF4-FFF2-40B4-BE49-F238E27FC236}">
                            <a16:creationId xmlns:a16="http://schemas.microsoft.com/office/drawing/2014/main" id="{65F01646-FE3F-417D-AA6B-4BD27BD591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5786438"/>
                        <a:ext cx="2892425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1">
            <a:extLst>
              <a:ext uri="{FF2B5EF4-FFF2-40B4-BE49-F238E27FC236}">
                <a16:creationId xmlns:a16="http://schemas.microsoft.com/office/drawing/2014/main" id="{18F1ABE3-F6C7-4618-8CCD-13F6A0C1A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677511-1F89-4B60-81F5-4D8E1651FD43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7651" name="Picture 6" descr="fg08_01800">
            <a:extLst>
              <a:ext uri="{FF2B5EF4-FFF2-40B4-BE49-F238E27FC236}">
                <a16:creationId xmlns:a16="http://schemas.microsoft.com/office/drawing/2014/main" id="{5BC54AAE-B0D3-4B8F-BAD0-BBF3C37A6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3143250"/>
            <a:ext cx="6380162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652" name="Object 2">
            <a:extLst>
              <a:ext uri="{FF2B5EF4-FFF2-40B4-BE49-F238E27FC236}">
                <a16:creationId xmlns:a16="http://schemas.microsoft.com/office/drawing/2014/main" id="{1448E6B5-8A83-4670-ADFB-4D3D7A6068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00250" y="857250"/>
          <a:ext cx="135731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Equation" r:id="rId4" imgW="723586" imgH="228501" progId="Equation.DSMT4">
                  <p:embed/>
                </p:oleObj>
              </mc:Choice>
              <mc:Fallback>
                <p:oleObj name="Equation" r:id="rId4" imgW="723586" imgH="228501" progId="Equation.DSMT4">
                  <p:embed/>
                  <p:pic>
                    <p:nvPicPr>
                      <p:cNvPr id="27652" name="Object 2">
                        <a:extLst>
                          <a:ext uri="{FF2B5EF4-FFF2-40B4-BE49-F238E27FC236}">
                            <a16:creationId xmlns:a16="http://schemas.microsoft.com/office/drawing/2014/main" id="{1448E6B5-8A83-4670-ADFB-4D3D7A6068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857250"/>
                        <a:ext cx="135731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3">
            <a:extLst>
              <a:ext uri="{FF2B5EF4-FFF2-40B4-BE49-F238E27FC236}">
                <a16:creationId xmlns:a16="http://schemas.microsoft.com/office/drawing/2014/main" id="{790D0039-F448-4049-9F0C-5E83B5C56A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00250" y="1190625"/>
          <a:ext cx="18097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Equation" r:id="rId6" imgW="965200" imgH="254000" progId="Equation.DSMT4">
                  <p:embed/>
                </p:oleObj>
              </mc:Choice>
              <mc:Fallback>
                <p:oleObj name="Equation" r:id="rId6" imgW="965200" imgH="254000" progId="Equation.DSMT4">
                  <p:embed/>
                  <p:pic>
                    <p:nvPicPr>
                      <p:cNvPr id="27653" name="Object 3">
                        <a:extLst>
                          <a:ext uri="{FF2B5EF4-FFF2-40B4-BE49-F238E27FC236}">
                            <a16:creationId xmlns:a16="http://schemas.microsoft.com/office/drawing/2014/main" id="{790D0039-F448-4049-9F0C-5E83B5C56A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1190625"/>
                        <a:ext cx="18097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4">
            <a:extLst>
              <a:ext uri="{FF2B5EF4-FFF2-40B4-BE49-F238E27FC236}">
                <a16:creationId xmlns:a16="http://schemas.microsoft.com/office/drawing/2014/main" id="{5021084F-A642-404C-8663-8E5369A5B7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1363" y="1690688"/>
          <a:ext cx="17859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Equation" r:id="rId8" imgW="952087" imgH="228501" progId="Equation.DSMT4">
                  <p:embed/>
                </p:oleObj>
              </mc:Choice>
              <mc:Fallback>
                <p:oleObj name="Equation" r:id="rId8" imgW="952087" imgH="228501" progId="Equation.DSMT4">
                  <p:embed/>
                  <p:pic>
                    <p:nvPicPr>
                      <p:cNvPr id="27654" name="Object 4">
                        <a:extLst>
                          <a:ext uri="{FF2B5EF4-FFF2-40B4-BE49-F238E27FC236}">
                            <a16:creationId xmlns:a16="http://schemas.microsoft.com/office/drawing/2014/main" id="{5021084F-A642-404C-8663-8E5369A5B7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1363" y="1690688"/>
                        <a:ext cx="178593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5">
            <a:extLst>
              <a:ext uri="{FF2B5EF4-FFF2-40B4-BE49-F238E27FC236}">
                <a16:creationId xmlns:a16="http://schemas.microsoft.com/office/drawing/2014/main" id="{484D040F-7605-470E-95BC-E2CD1484F0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00250" y="2143125"/>
          <a:ext cx="288131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tion" r:id="rId10" imgW="1536700" imgH="228600" progId="Equation.DSMT4">
                  <p:embed/>
                </p:oleObj>
              </mc:Choice>
              <mc:Fallback>
                <p:oleObj name="Equation" r:id="rId10" imgW="1536700" imgH="228600" progId="Equation.DSMT4">
                  <p:embed/>
                  <p:pic>
                    <p:nvPicPr>
                      <p:cNvPr id="27655" name="Object 5">
                        <a:extLst>
                          <a:ext uri="{FF2B5EF4-FFF2-40B4-BE49-F238E27FC236}">
                            <a16:creationId xmlns:a16="http://schemas.microsoft.com/office/drawing/2014/main" id="{484D040F-7605-470E-95BC-E2CD1484F0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2143125"/>
                        <a:ext cx="288131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6" name="Object 8">
            <a:extLst>
              <a:ext uri="{FF2B5EF4-FFF2-40B4-BE49-F238E27FC236}">
                <a16:creationId xmlns:a16="http://schemas.microsoft.com/office/drawing/2014/main" id="{5DF54881-63E3-4F5C-9B66-F5D08AAA71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43500" y="1000125"/>
          <a:ext cx="289242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Equation" r:id="rId12" imgW="1143000" imgH="254000" progId="Equation.DSMT4">
                  <p:embed/>
                </p:oleObj>
              </mc:Choice>
              <mc:Fallback>
                <p:oleObj name="Equation" r:id="rId12" imgW="1143000" imgH="254000" progId="Equation.DSMT4">
                  <p:embed/>
                  <p:pic>
                    <p:nvPicPr>
                      <p:cNvPr id="27656" name="Object 8">
                        <a:extLst>
                          <a:ext uri="{FF2B5EF4-FFF2-40B4-BE49-F238E27FC236}">
                            <a16:creationId xmlns:a16="http://schemas.microsoft.com/office/drawing/2014/main" id="{5DF54881-63E3-4F5C-9B66-F5D08AAA71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1000125"/>
                        <a:ext cx="2892425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19BE5B86-CF41-461B-BDF8-5E52533EA96B}"/>
              </a:ext>
            </a:extLst>
          </p:cNvPr>
          <p:cNvSpPr/>
          <p:nvPr/>
        </p:nvSpPr>
        <p:spPr>
          <a:xfrm>
            <a:off x="1763713" y="3789363"/>
            <a:ext cx="287337" cy="2519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B1D2F41-7408-4429-824C-5F57C840E491}"/>
              </a:ext>
            </a:extLst>
          </p:cNvPr>
          <p:cNvSpPr/>
          <p:nvPr/>
        </p:nvSpPr>
        <p:spPr>
          <a:xfrm>
            <a:off x="2046288" y="3824288"/>
            <a:ext cx="509587" cy="2520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F061522-31D9-4507-8E09-D29F85CC5BCA}"/>
              </a:ext>
            </a:extLst>
          </p:cNvPr>
          <p:cNvSpPr/>
          <p:nvPr/>
        </p:nvSpPr>
        <p:spPr>
          <a:xfrm>
            <a:off x="2555875" y="3790950"/>
            <a:ext cx="576263" cy="2520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E2151CF-176C-4177-9240-92BF843F48C0}"/>
              </a:ext>
            </a:extLst>
          </p:cNvPr>
          <p:cNvSpPr/>
          <p:nvPr/>
        </p:nvSpPr>
        <p:spPr>
          <a:xfrm>
            <a:off x="3132138" y="3784600"/>
            <a:ext cx="512762" cy="2519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AF0C5A7-8344-41EB-A83D-5CB899DDD82C}"/>
              </a:ext>
            </a:extLst>
          </p:cNvPr>
          <p:cNvSpPr/>
          <p:nvPr/>
        </p:nvSpPr>
        <p:spPr>
          <a:xfrm>
            <a:off x="3635375" y="3790950"/>
            <a:ext cx="576263" cy="2520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012FF62-490D-41D8-B751-8A617099F877}"/>
              </a:ext>
            </a:extLst>
          </p:cNvPr>
          <p:cNvSpPr/>
          <p:nvPr/>
        </p:nvSpPr>
        <p:spPr>
          <a:xfrm>
            <a:off x="4211638" y="3790950"/>
            <a:ext cx="514350" cy="2520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2299159-B92B-43DB-BD8B-5DF80FDDE122}"/>
              </a:ext>
            </a:extLst>
          </p:cNvPr>
          <p:cNvSpPr/>
          <p:nvPr/>
        </p:nvSpPr>
        <p:spPr>
          <a:xfrm>
            <a:off x="4725988" y="3790950"/>
            <a:ext cx="566737" cy="2520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C68519A-9613-4B49-A107-17989F7E5D59}"/>
              </a:ext>
            </a:extLst>
          </p:cNvPr>
          <p:cNvSpPr/>
          <p:nvPr/>
        </p:nvSpPr>
        <p:spPr>
          <a:xfrm>
            <a:off x="5292725" y="3800475"/>
            <a:ext cx="565150" cy="2520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34ECB9D-171E-484B-9D75-12871CF77992}"/>
              </a:ext>
            </a:extLst>
          </p:cNvPr>
          <p:cNvSpPr/>
          <p:nvPr/>
        </p:nvSpPr>
        <p:spPr>
          <a:xfrm>
            <a:off x="5835650" y="3784600"/>
            <a:ext cx="566738" cy="2519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4D09925-D72B-4777-A198-B5F665E4F39E}"/>
              </a:ext>
            </a:extLst>
          </p:cNvPr>
          <p:cNvSpPr/>
          <p:nvPr/>
        </p:nvSpPr>
        <p:spPr>
          <a:xfrm>
            <a:off x="6383338" y="3803650"/>
            <a:ext cx="566737" cy="2519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596386D-3B3F-4594-B7B5-A5B3C76FBE2D}"/>
              </a:ext>
            </a:extLst>
          </p:cNvPr>
          <p:cNvSpPr/>
          <p:nvPr/>
        </p:nvSpPr>
        <p:spPr>
          <a:xfrm>
            <a:off x="6926263" y="3800475"/>
            <a:ext cx="566737" cy="2520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1">
            <a:extLst>
              <a:ext uri="{FF2B5EF4-FFF2-40B4-BE49-F238E27FC236}">
                <a16:creationId xmlns:a16="http://schemas.microsoft.com/office/drawing/2014/main" id="{B702BF90-9EA1-4AAA-BB4A-986F0D15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00813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493FF4-8D9B-4777-A67D-22FB3EC9DC2F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8675" name="Picture 6" descr="fg08_01900">
            <a:extLst>
              <a:ext uri="{FF2B5EF4-FFF2-40B4-BE49-F238E27FC236}">
                <a16:creationId xmlns:a16="http://schemas.microsoft.com/office/drawing/2014/main" id="{91BCF6B5-7D82-491E-94A5-B04038DF6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5240338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1B66B43-E044-40B1-ACB2-30FE621C0DE6}"/>
              </a:ext>
            </a:extLst>
          </p:cNvPr>
          <p:cNvSpPr txBox="1">
            <a:spLocks noChangeArrowheads="1"/>
          </p:cNvSpPr>
          <p:nvPr/>
        </p:nvSpPr>
        <p:spPr>
          <a:xfrm>
            <a:off x="238125" y="285750"/>
            <a:ext cx="87630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Figure 8–19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      The 74HC163 4-bit synchronous binary counter. </a:t>
            </a:r>
            <a:endParaRPr kumimoji="0" lang="en-US" altLang="zh-CN" sz="6000" b="0" i="0" u="none" strike="noStrike" kern="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/>
              <a:ea typeface="宋体" charset="-122"/>
              <a:cs typeface="+mn-cs"/>
            </a:endParaRPr>
          </a:p>
        </p:txBody>
      </p:sp>
      <p:graphicFrame>
        <p:nvGraphicFramePr>
          <p:cNvPr id="28677" name="Object 2">
            <a:extLst>
              <a:ext uri="{FF2B5EF4-FFF2-40B4-BE49-F238E27FC236}">
                <a16:creationId xmlns:a16="http://schemas.microsoft.com/office/drawing/2014/main" id="{FCA475B1-5E84-4EF5-9410-B674C23710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86375" y="1654175"/>
          <a:ext cx="1571625" cy="206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4" imgW="698500" imgH="914400" progId="Equation.DSMT4">
                  <p:embed/>
                </p:oleObj>
              </mc:Choice>
              <mc:Fallback>
                <p:oleObj name="Equation" r:id="rId4" imgW="698500" imgH="914400" progId="Equation.DSMT4">
                  <p:embed/>
                  <p:pic>
                    <p:nvPicPr>
                      <p:cNvPr id="28677" name="Object 2">
                        <a:extLst>
                          <a:ext uri="{FF2B5EF4-FFF2-40B4-BE49-F238E27FC236}">
                            <a16:creationId xmlns:a16="http://schemas.microsoft.com/office/drawing/2014/main" id="{FCA475B1-5E84-4EF5-9410-B674C23710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75" y="1654175"/>
                        <a:ext cx="1571625" cy="206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TextBox 6">
            <a:extLst>
              <a:ext uri="{FF2B5EF4-FFF2-40B4-BE49-F238E27FC236}">
                <a16:creationId xmlns:a16="http://schemas.microsoft.com/office/drawing/2014/main" id="{890732E8-7101-45E6-A9ED-7C3D03D98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357563"/>
            <a:ext cx="23574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: Goes High when the counter reaches the last state in its sequence of fifteen.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679" name="TextBox 7">
            <a:extLst>
              <a:ext uri="{FF2B5EF4-FFF2-40B4-BE49-F238E27FC236}">
                <a16:creationId xmlns:a16="http://schemas.microsoft.com/office/drawing/2014/main" id="{4F4412E7-91F8-40E7-B73C-AD6CF6F7D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786063"/>
            <a:ext cx="2214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: Enable inputs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680" name="TextBox 8">
            <a:extLst>
              <a:ext uri="{FF2B5EF4-FFF2-40B4-BE49-F238E27FC236}">
                <a16:creationId xmlns:a16="http://schemas.microsoft.com/office/drawing/2014/main" id="{501566F6-A9A2-4153-9A65-6EACDD79C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214563"/>
            <a:ext cx="2214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: Clear inputs (S)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681" name="TextBox 9">
            <a:extLst>
              <a:ext uri="{FF2B5EF4-FFF2-40B4-BE49-F238E27FC236}">
                <a16:creationId xmlns:a16="http://schemas.microsoft.com/office/drawing/2014/main" id="{D18B68B8-C38C-43C4-A2BF-28A97DBFA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571625"/>
            <a:ext cx="2214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: Load inputs (S)        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>
            <a:extLst>
              <a:ext uri="{FF2B5EF4-FFF2-40B4-BE49-F238E27FC236}">
                <a16:creationId xmlns:a16="http://schemas.microsoft.com/office/drawing/2014/main" id="{32DE073F-8067-4A58-97DA-266E9110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85AA67-3D6E-4D56-A1C3-5C64F9B5D254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9699" name="Picture 6" descr="fg08_02000">
            <a:extLst>
              <a:ext uri="{FF2B5EF4-FFF2-40B4-BE49-F238E27FC236}">
                <a16:creationId xmlns:a16="http://schemas.microsoft.com/office/drawing/2014/main" id="{3093D06D-DF36-4941-B729-800E09532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63"/>
            <a:ext cx="6929438" cy="620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 descr="fg08_01900">
            <a:extLst>
              <a:ext uri="{FF2B5EF4-FFF2-40B4-BE49-F238E27FC236}">
                <a16:creationId xmlns:a16="http://schemas.microsoft.com/office/drawing/2014/main" id="{35B5D70F-8A77-4CCC-99BD-6BEA77821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0"/>
            <a:ext cx="2316162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4444FFB-5FD3-4F30-BF36-D22C7360F4CE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228600"/>
            <a:ext cx="87630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Figure 8–20</a:t>
            </a: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      Timing example for a 74HC163. </a:t>
            </a:r>
            <a:endParaRPr kumimoji="0" lang="en-US" altLang="zh-CN" sz="4400" b="0" i="0" u="none" strike="noStrike" kern="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/>
              <a:ea typeface="宋体" charset="-122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A8657988-66B7-4A05-8E7E-CBEE5D7B3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>
                <a:ea typeface="宋体" pitchFamily="2" charset="-122"/>
              </a:rPr>
              <a:t>8.3 Up/Down Synchronous Counters (</a:t>
            </a:r>
            <a:r>
              <a:rPr lang="zh-CN" altLang="en-US" dirty="0">
                <a:ea typeface="宋体" pitchFamily="2" charset="-122"/>
              </a:rPr>
              <a:t>加</a:t>
            </a:r>
            <a:r>
              <a:rPr lang="en-US" altLang="zh-CN" dirty="0">
                <a:ea typeface="宋体" pitchFamily="2" charset="-122"/>
              </a:rPr>
              <a:t>/</a:t>
            </a:r>
            <a:r>
              <a:rPr lang="zh-CN" altLang="en-US" dirty="0">
                <a:ea typeface="宋体" pitchFamily="2" charset="-122"/>
              </a:rPr>
              <a:t>减同步计数器</a:t>
            </a:r>
            <a:r>
              <a:rPr lang="en-US" altLang="zh-CN" dirty="0">
                <a:ea typeface="宋体" pitchFamily="2" charset="-122"/>
              </a:rPr>
              <a:t>)</a:t>
            </a:r>
            <a:endParaRPr lang="zh-CN" altLang="en-US" dirty="0">
              <a:ea typeface="宋体" pitchFamily="2" charset="-122"/>
            </a:endParaRP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06B44970-ACB1-40C2-9555-FDFF39FBE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Be capable of progressing in either direction through a certain sequence.</a:t>
            </a:r>
          </a:p>
          <a:p>
            <a:pPr eaLnBrk="1" hangingPunct="1"/>
            <a:r>
              <a:rPr lang="en-US" altLang="zh-CN"/>
              <a:t>Also be called as a bidirectional counter</a:t>
            </a:r>
            <a:endParaRPr lang="zh-CN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958BABD3-7AE3-4BE3-AF17-43B7A589F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B12B10-E0AA-4154-8056-5EDDF9E4AC8C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1">
            <a:extLst>
              <a:ext uri="{FF2B5EF4-FFF2-40B4-BE49-F238E27FC236}">
                <a16:creationId xmlns:a16="http://schemas.microsoft.com/office/drawing/2014/main" id="{659318E5-BB37-4A33-BB6B-1C55D09FB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54A2F8-C9BB-40E1-8138-379BEDF8C99B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8D869ED-F0ED-4DD0-A942-BFC00136B294}"/>
              </a:ext>
            </a:extLst>
          </p:cNvPr>
          <p:cNvGraphicFramePr>
            <a:graphicFrameLocks noGrp="1"/>
          </p:cNvGraphicFramePr>
          <p:nvPr/>
        </p:nvGraphicFramePr>
        <p:xfrm>
          <a:off x="571500" y="1397000"/>
          <a:ext cx="8001000" cy="3611566"/>
        </p:xfrm>
        <a:graphic>
          <a:graphicData uri="http://schemas.openxmlformats.org/drawingml/2006/table">
            <a:tbl>
              <a:tblPr/>
              <a:tblGrid>
                <a:gridCol w="133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00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CLOCK PULSE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UP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Q2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Q1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Q0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DOWN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3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4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5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6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7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Arc 3">
            <a:extLst>
              <a:ext uri="{FF2B5EF4-FFF2-40B4-BE49-F238E27FC236}">
                <a16:creationId xmlns:a16="http://schemas.microsoft.com/office/drawing/2014/main" id="{5007D5B0-5290-4E8E-9767-F3D0EA02F3C8}"/>
              </a:ext>
            </a:extLst>
          </p:cNvPr>
          <p:cNvSpPr/>
          <p:nvPr/>
        </p:nvSpPr>
        <p:spPr>
          <a:xfrm rot="13580145">
            <a:off x="2486819" y="2085181"/>
            <a:ext cx="736600" cy="687388"/>
          </a:xfrm>
          <a:prstGeom prst="arc">
            <a:avLst>
              <a:gd name="adj1" fmla="val 16161601"/>
              <a:gd name="adj2" fmla="val 0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CD096752-7977-4F3B-A2F4-396AD790DE87}"/>
              </a:ext>
            </a:extLst>
          </p:cNvPr>
          <p:cNvSpPr/>
          <p:nvPr/>
        </p:nvSpPr>
        <p:spPr>
          <a:xfrm rot="13580145">
            <a:off x="2488407" y="2512219"/>
            <a:ext cx="735012" cy="685800"/>
          </a:xfrm>
          <a:prstGeom prst="arc">
            <a:avLst>
              <a:gd name="adj1" fmla="val 16161601"/>
              <a:gd name="adj2" fmla="val 0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DF7A60F8-CE0B-4D96-BABE-CBFD833F5E8F}"/>
              </a:ext>
            </a:extLst>
          </p:cNvPr>
          <p:cNvSpPr/>
          <p:nvPr/>
        </p:nvSpPr>
        <p:spPr>
          <a:xfrm rot="13580145">
            <a:off x="2488406" y="2869407"/>
            <a:ext cx="735013" cy="685800"/>
          </a:xfrm>
          <a:prstGeom prst="arc">
            <a:avLst>
              <a:gd name="adj1" fmla="val 16161601"/>
              <a:gd name="adj2" fmla="val 0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995501E8-15F3-4285-836E-8F20B0D379DC}"/>
              </a:ext>
            </a:extLst>
          </p:cNvPr>
          <p:cNvSpPr/>
          <p:nvPr/>
        </p:nvSpPr>
        <p:spPr>
          <a:xfrm rot="13580145">
            <a:off x="2491582" y="3226594"/>
            <a:ext cx="735012" cy="685800"/>
          </a:xfrm>
          <a:prstGeom prst="arc">
            <a:avLst>
              <a:gd name="adj1" fmla="val 16161601"/>
              <a:gd name="adj2" fmla="val 0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B4B26B75-601A-43D9-BF04-E7FE67040485}"/>
              </a:ext>
            </a:extLst>
          </p:cNvPr>
          <p:cNvSpPr/>
          <p:nvPr/>
        </p:nvSpPr>
        <p:spPr>
          <a:xfrm rot="13580145">
            <a:off x="2491582" y="3588544"/>
            <a:ext cx="735012" cy="685800"/>
          </a:xfrm>
          <a:prstGeom prst="arc">
            <a:avLst>
              <a:gd name="adj1" fmla="val 16161601"/>
              <a:gd name="adj2" fmla="val 0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4A62CE5C-F9D7-41AF-921D-B7C774934057}"/>
              </a:ext>
            </a:extLst>
          </p:cNvPr>
          <p:cNvSpPr/>
          <p:nvPr/>
        </p:nvSpPr>
        <p:spPr>
          <a:xfrm rot="13580145">
            <a:off x="2488407" y="3940969"/>
            <a:ext cx="735012" cy="685800"/>
          </a:xfrm>
          <a:prstGeom prst="arc">
            <a:avLst>
              <a:gd name="adj1" fmla="val 16161601"/>
              <a:gd name="adj2" fmla="val 0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A50C154-8B34-45E9-A3EA-723DD99EC8E6}"/>
              </a:ext>
            </a:extLst>
          </p:cNvPr>
          <p:cNvSpPr/>
          <p:nvPr/>
        </p:nvSpPr>
        <p:spPr>
          <a:xfrm rot="13580145">
            <a:off x="2488407" y="4369594"/>
            <a:ext cx="735012" cy="685800"/>
          </a:xfrm>
          <a:prstGeom prst="arc">
            <a:avLst>
              <a:gd name="adj1" fmla="val 16161601"/>
              <a:gd name="adj2" fmla="val 0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C28899CB-7CE7-46C4-8200-2E1BD8E6986A}"/>
              </a:ext>
            </a:extLst>
          </p:cNvPr>
          <p:cNvSpPr/>
          <p:nvPr/>
        </p:nvSpPr>
        <p:spPr>
          <a:xfrm rot="2885221">
            <a:off x="7150101" y="2003425"/>
            <a:ext cx="735012" cy="687387"/>
          </a:xfrm>
          <a:prstGeom prst="arc">
            <a:avLst>
              <a:gd name="adj1" fmla="val 16161601"/>
              <a:gd name="adj2" fmla="val 0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C9BEE934-C80F-44AA-B7CE-4EBC0CDB4818}"/>
              </a:ext>
            </a:extLst>
          </p:cNvPr>
          <p:cNvSpPr/>
          <p:nvPr/>
        </p:nvSpPr>
        <p:spPr>
          <a:xfrm rot="2885221">
            <a:off x="7202487" y="2478088"/>
            <a:ext cx="735013" cy="687388"/>
          </a:xfrm>
          <a:prstGeom prst="arc">
            <a:avLst>
              <a:gd name="adj1" fmla="val 16161601"/>
              <a:gd name="adj2" fmla="val 0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42BB16BE-AACD-4D00-8247-6591D1D189F5}"/>
              </a:ext>
            </a:extLst>
          </p:cNvPr>
          <p:cNvSpPr/>
          <p:nvPr/>
        </p:nvSpPr>
        <p:spPr>
          <a:xfrm rot="2885221">
            <a:off x="7212012" y="2859088"/>
            <a:ext cx="735013" cy="687388"/>
          </a:xfrm>
          <a:prstGeom prst="arc">
            <a:avLst>
              <a:gd name="adj1" fmla="val 16161601"/>
              <a:gd name="adj2" fmla="val 0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ED6F99DB-8FBE-4629-9CBE-E77AAD5D0F86}"/>
              </a:ext>
            </a:extLst>
          </p:cNvPr>
          <p:cNvSpPr/>
          <p:nvPr/>
        </p:nvSpPr>
        <p:spPr>
          <a:xfrm rot="2885221">
            <a:off x="7200901" y="3238500"/>
            <a:ext cx="735012" cy="687387"/>
          </a:xfrm>
          <a:prstGeom prst="arc">
            <a:avLst>
              <a:gd name="adj1" fmla="val 16161601"/>
              <a:gd name="adj2" fmla="val 0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AEC1C5F8-94D3-438F-A0F5-D734F313D661}"/>
              </a:ext>
            </a:extLst>
          </p:cNvPr>
          <p:cNvSpPr/>
          <p:nvPr/>
        </p:nvSpPr>
        <p:spPr>
          <a:xfrm rot="2885221">
            <a:off x="7159626" y="3587750"/>
            <a:ext cx="735012" cy="687387"/>
          </a:xfrm>
          <a:prstGeom prst="arc">
            <a:avLst>
              <a:gd name="adj1" fmla="val 16161601"/>
              <a:gd name="adj2" fmla="val 0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F7547E3B-7102-4738-AFF6-56DED07B0606}"/>
              </a:ext>
            </a:extLst>
          </p:cNvPr>
          <p:cNvSpPr/>
          <p:nvPr/>
        </p:nvSpPr>
        <p:spPr>
          <a:xfrm rot="2885221">
            <a:off x="7134225" y="3944938"/>
            <a:ext cx="735013" cy="687387"/>
          </a:xfrm>
          <a:prstGeom prst="arc">
            <a:avLst>
              <a:gd name="adj1" fmla="val 16161601"/>
              <a:gd name="adj2" fmla="val 0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D6200F2D-5417-47E9-A5F5-FF987DB8F4CE}"/>
              </a:ext>
            </a:extLst>
          </p:cNvPr>
          <p:cNvSpPr/>
          <p:nvPr/>
        </p:nvSpPr>
        <p:spPr>
          <a:xfrm rot="2885221">
            <a:off x="7134226" y="4302125"/>
            <a:ext cx="735012" cy="687387"/>
          </a:xfrm>
          <a:prstGeom prst="arc">
            <a:avLst>
              <a:gd name="adj1" fmla="val 16161601"/>
              <a:gd name="adj2" fmla="val 0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C16B1102-ABBF-426A-864C-BB0726ACBA2E}"/>
              </a:ext>
            </a:extLst>
          </p:cNvPr>
          <p:cNvSpPr/>
          <p:nvPr/>
        </p:nvSpPr>
        <p:spPr>
          <a:xfrm rot="1762463">
            <a:off x="5589588" y="1854200"/>
            <a:ext cx="2714625" cy="4857750"/>
          </a:xfrm>
          <a:prstGeom prst="arc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BC733597-6E9D-4C2D-A37C-636C1F076EFD}"/>
              </a:ext>
            </a:extLst>
          </p:cNvPr>
          <p:cNvSpPr/>
          <p:nvPr/>
        </p:nvSpPr>
        <p:spPr>
          <a:xfrm rot="12654248">
            <a:off x="2103438" y="504825"/>
            <a:ext cx="2714625" cy="4857750"/>
          </a:xfrm>
          <a:prstGeom prst="arc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835" name="TextBox 19">
            <a:extLst>
              <a:ext uri="{FF2B5EF4-FFF2-40B4-BE49-F238E27FC236}">
                <a16:creationId xmlns:a16="http://schemas.microsoft.com/office/drawing/2014/main" id="{C51BAFFE-A4B7-403B-98C3-2F3FC75DF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714375"/>
            <a:ext cx="6143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Up/Down sequence for a 3-bit binary counter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28764" name="Object 2">
            <a:extLst>
              <a:ext uri="{FF2B5EF4-FFF2-40B4-BE49-F238E27FC236}">
                <a16:creationId xmlns:a16="http://schemas.microsoft.com/office/drawing/2014/main" id="{C9D888AA-0BA0-44CF-A092-E2FF8FC9EB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0538" y="5072063"/>
          <a:ext cx="5480050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3" imgW="2755900" imgH="850900" progId="Equation.DSMT4">
                  <p:embed/>
                </p:oleObj>
              </mc:Choice>
              <mc:Fallback>
                <p:oleObj name="Equation" r:id="rId3" imgW="2755900" imgH="850900" progId="Equation.DSMT4">
                  <p:embed/>
                  <p:pic>
                    <p:nvPicPr>
                      <p:cNvPr id="28764" name="Object 2">
                        <a:extLst>
                          <a:ext uri="{FF2B5EF4-FFF2-40B4-BE49-F238E27FC236}">
                            <a16:creationId xmlns:a16="http://schemas.microsoft.com/office/drawing/2014/main" id="{C9D888AA-0BA0-44CF-A092-E2FF8FC9EB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0538" y="5072063"/>
                        <a:ext cx="5480050" cy="169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">
            <a:extLst>
              <a:ext uri="{FF2B5EF4-FFF2-40B4-BE49-F238E27FC236}">
                <a16:creationId xmlns:a16="http://schemas.microsoft.com/office/drawing/2014/main" id="{3D42FE8B-7DB2-44FD-A5D6-FF5DE65C8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802123-1F28-4779-92BF-76BE1BCC299F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2771" name="Picture 6" descr="fg08_02300">
            <a:extLst>
              <a:ext uri="{FF2B5EF4-FFF2-40B4-BE49-F238E27FC236}">
                <a16:creationId xmlns:a16="http://schemas.microsoft.com/office/drawing/2014/main" id="{9B39F6CC-E79A-4970-A81F-E95BC33F2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714375"/>
            <a:ext cx="8342312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B278C9F-F454-42A0-AFBD-F96D4D979AB7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228600"/>
            <a:ext cx="87630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Figure 8–23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      A basic 3-bit up/down synchronous counter.  </a:t>
            </a:r>
            <a:endParaRPr kumimoji="0" lang="en-US" altLang="zh-CN" sz="6000" b="0" i="0" u="none" strike="noStrike" kern="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/>
              <a:ea typeface="宋体" charset="-122"/>
              <a:cs typeface="+mn-cs"/>
            </a:endParaRPr>
          </a:p>
        </p:txBody>
      </p:sp>
      <p:graphicFrame>
        <p:nvGraphicFramePr>
          <p:cNvPr id="32773" name="Object 2">
            <a:extLst>
              <a:ext uri="{FF2B5EF4-FFF2-40B4-BE49-F238E27FC236}">
                <a16:creationId xmlns:a16="http://schemas.microsoft.com/office/drawing/2014/main" id="{2D5BBCA6-68E1-4212-9F57-EE67FCC901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0538" y="4429125"/>
          <a:ext cx="5480050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4" imgW="2755900" imgH="850900" progId="Equation.DSMT4">
                  <p:embed/>
                </p:oleObj>
              </mc:Choice>
              <mc:Fallback>
                <p:oleObj name="Equation" r:id="rId4" imgW="2755900" imgH="850900" progId="Equation.DSMT4">
                  <p:embed/>
                  <p:pic>
                    <p:nvPicPr>
                      <p:cNvPr id="32773" name="Object 2">
                        <a:extLst>
                          <a:ext uri="{FF2B5EF4-FFF2-40B4-BE49-F238E27FC236}">
                            <a16:creationId xmlns:a16="http://schemas.microsoft.com/office/drawing/2014/main" id="{2D5BBCA6-68E1-4212-9F57-EE67FCC901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0538" y="4429125"/>
                        <a:ext cx="5480050" cy="169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1">
            <a:extLst>
              <a:ext uri="{FF2B5EF4-FFF2-40B4-BE49-F238E27FC236}">
                <a16:creationId xmlns:a16="http://schemas.microsoft.com/office/drawing/2014/main" id="{6658A850-1F71-40D0-AD6F-09188877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7FD41E-4F6B-416C-928E-5F31C2753E54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3795" name="Picture 6" descr="fg08_02500">
            <a:extLst>
              <a:ext uri="{FF2B5EF4-FFF2-40B4-BE49-F238E27FC236}">
                <a16:creationId xmlns:a16="http://schemas.microsoft.com/office/drawing/2014/main" id="{FA241E99-5753-4A44-9E32-5859DDB96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785813"/>
            <a:ext cx="577215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DA1623E4-8B83-4913-B2CB-B64EE44CC521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228600"/>
            <a:ext cx="87630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Figure 8–25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      The 74HC190 up/down synchronous 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decade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 counter (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十进制计数器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). </a:t>
            </a:r>
            <a:endParaRPr kumimoji="0" lang="en-US" altLang="zh-CN" sz="6000" b="0" i="0" u="none" strike="noStrike" kern="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/>
              <a:ea typeface="宋体" charset="-122"/>
              <a:cs typeface="+mn-cs"/>
            </a:endParaRPr>
          </a:p>
        </p:txBody>
      </p:sp>
      <p:graphicFrame>
        <p:nvGraphicFramePr>
          <p:cNvPr id="33797" name="Object 2">
            <a:extLst>
              <a:ext uri="{FF2B5EF4-FFF2-40B4-BE49-F238E27FC236}">
                <a16:creationId xmlns:a16="http://schemas.microsoft.com/office/drawing/2014/main" id="{19BE89FE-D05B-43AB-9377-7CA22C06F6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2938" y="5308600"/>
          <a:ext cx="98266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Equation" r:id="rId4" imgW="444114" imgH="215713" progId="Equation.DSMT4">
                  <p:embed/>
                </p:oleObj>
              </mc:Choice>
              <mc:Fallback>
                <p:oleObj name="Equation" r:id="rId4" imgW="444114" imgH="215713" progId="Equation.DSMT4">
                  <p:embed/>
                  <p:pic>
                    <p:nvPicPr>
                      <p:cNvPr id="33797" name="Object 2">
                        <a:extLst>
                          <a:ext uri="{FF2B5EF4-FFF2-40B4-BE49-F238E27FC236}">
                            <a16:creationId xmlns:a16="http://schemas.microsoft.com/office/drawing/2014/main" id="{19BE89FE-D05B-43AB-9377-7CA22C06F6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5308600"/>
                        <a:ext cx="982662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3">
            <a:extLst>
              <a:ext uri="{FF2B5EF4-FFF2-40B4-BE49-F238E27FC236}">
                <a16:creationId xmlns:a16="http://schemas.microsoft.com/office/drawing/2014/main" id="{89C1A232-4708-44AC-A3DB-1ACA17DDE9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500" y="4357688"/>
          <a:ext cx="1357313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tion" r:id="rId6" imgW="774028" imgH="177646" progId="Equation.DSMT4">
                  <p:embed/>
                </p:oleObj>
              </mc:Choice>
              <mc:Fallback>
                <p:oleObj name="Equation" r:id="rId6" imgW="774028" imgH="177646" progId="Equation.DSMT4">
                  <p:embed/>
                  <p:pic>
                    <p:nvPicPr>
                      <p:cNvPr id="33798" name="Object 3">
                        <a:extLst>
                          <a:ext uri="{FF2B5EF4-FFF2-40B4-BE49-F238E27FC236}">
                            <a16:creationId xmlns:a16="http://schemas.microsoft.com/office/drawing/2014/main" id="{89C1A232-4708-44AC-A3DB-1ACA17DDE9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4357688"/>
                        <a:ext cx="1357313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9" name="TextBox 6">
            <a:extLst>
              <a:ext uri="{FF2B5EF4-FFF2-40B4-BE49-F238E27FC236}">
                <a16:creationId xmlns:a16="http://schemas.microsoft.com/office/drawing/2014/main" id="{6332052C-5E80-4686-98DC-D0FDB0464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4357688"/>
            <a:ext cx="6572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Produces a HIGH pulse when the terminal count nine (1001) is reached in the UP mode or when the terminal count zero (0000) is reached in the DOWN mode.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800" name="TextBox 7">
            <a:extLst>
              <a:ext uri="{FF2B5EF4-FFF2-40B4-BE49-F238E27FC236}">
                <a16:creationId xmlns:a16="http://schemas.microsoft.com/office/drawing/2014/main" id="{BDE16DE8-1434-4FB2-9359-D6B612654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5362575"/>
            <a:ext cx="6572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Count enable input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33801" name="Object 4">
            <a:extLst>
              <a:ext uri="{FF2B5EF4-FFF2-40B4-BE49-F238E27FC236}">
                <a16:creationId xmlns:a16="http://schemas.microsoft.com/office/drawing/2014/main" id="{CCD9CCA7-BDA4-47A4-9FC6-0B35039627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2800" y="6000750"/>
          <a:ext cx="78581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8" imgW="355292" imgH="215713" progId="Equation.DSMT4">
                  <p:embed/>
                </p:oleObj>
              </mc:Choice>
              <mc:Fallback>
                <p:oleObj name="Equation" r:id="rId8" imgW="355292" imgH="215713" progId="Equation.DSMT4">
                  <p:embed/>
                  <p:pic>
                    <p:nvPicPr>
                      <p:cNvPr id="33801" name="Object 4">
                        <a:extLst>
                          <a:ext uri="{FF2B5EF4-FFF2-40B4-BE49-F238E27FC236}">
                            <a16:creationId xmlns:a16="http://schemas.microsoft.com/office/drawing/2014/main" id="{CCD9CCA7-BDA4-47A4-9FC6-0B35039627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6000750"/>
                        <a:ext cx="785813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2" name="TextBox 9">
            <a:extLst>
              <a:ext uri="{FF2B5EF4-FFF2-40B4-BE49-F238E27FC236}">
                <a16:creationId xmlns:a16="http://schemas.microsoft.com/office/drawing/2014/main" id="{EA28C776-6AE2-4932-939B-A794C2390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5988050"/>
            <a:ext cx="6572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Ripple clock output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1">
            <a:extLst>
              <a:ext uri="{FF2B5EF4-FFF2-40B4-BE49-F238E27FC236}">
                <a16:creationId xmlns:a16="http://schemas.microsoft.com/office/drawing/2014/main" id="{AB70AB01-8C0F-4AEE-A093-74DC8F3E9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167C84-265B-4E4D-8646-8A9993950E59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4819" name="Picture 6" descr="fg08_02600">
            <a:extLst>
              <a:ext uri="{FF2B5EF4-FFF2-40B4-BE49-F238E27FC236}">
                <a16:creationId xmlns:a16="http://schemas.microsoft.com/office/drawing/2014/main" id="{51AA4C9C-B01F-4B4D-AFDE-32A3FF4B2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500063"/>
            <a:ext cx="7370762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70E2B339-545B-4E8F-A37A-3035CC8E1F5A}"/>
              </a:ext>
            </a:extLst>
          </p:cNvPr>
          <p:cNvSpPr txBox="1">
            <a:spLocks noChangeArrowheads="1"/>
          </p:cNvSpPr>
          <p:nvPr/>
        </p:nvSpPr>
        <p:spPr>
          <a:xfrm>
            <a:off x="238125" y="185738"/>
            <a:ext cx="87630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Figure 8–26</a:t>
            </a: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      Timing example for a 74HC190. </a:t>
            </a:r>
            <a:endParaRPr kumimoji="0" lang="en-US" altLang="zh-CN" sz="4400" b="0" i="0" u="none" strike="noStrike" kern="0" cap="none" spc="0" normalizeH="0" baseline="0" noProof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/>
              <a:ea typeface="宋体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8130EEEC-D281-4BEC-8E43-C510F1A26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609600"/>
            <a:ext cx="8358187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>
                <a:ea typeface="宋体" pitchFamily="2" charset="-122"/>
              </a:rPr>
              <a:t>9.1 Asynchronous Counter Operation (</a:t>
            </a:r>
            <a:r>
              <a:rPr lang="zh-CN" altLang="en-US" dirty="0">
                <a:ea typeface="宋体" pitchFamily="2" charset="-122"/>
              </a:rPr>
              <a:t>异步计数器</a:t>
            </a:r>
            <a:r>
              <a:rPr lang="en-US" altLang="zh-CN" dirty="0">
                <a:ea typeface="宋体" pitchFamily="2" charset="-122"/>
              </a:rPr>
              <a:t>)</a:t>
            </a:r>
            <a:endParaRPr lang="zh-CN" altLang="en-US" dirty="0">
              <a:ea typeface="宋体" pitchFamily="2" charset="-122"/>
            </a:endParaRP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91AAA2C5-1908-41F6-9894-3076EF5BA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8" y="1857375"/>
            <a:ext cx="7772400" cy="4500563"/>
          </a:xfrm>
        </p:spPr>
        <p:txBody>
          <a:bodyPr/>
          <a:lstStyle/>
          <a:p>
            <a:pPr eaLnBrk="1" hangingPunct="1"/>
            <a:r>
              <a:rPr lang="en-US" altLang="zh-CN"/>
              <a:t>Asynchronous</a:t>
            </a:r>
          </a:p>
          <a:p>
            <a:pPr lvl="1" eaLnBrk="1" hangingPunct="1"/>
            <a:r>
              <a:rPr lang="en-US" altLang="zh-CN"/>
              <a:t>Events do not have a fixed time relationship with each other</a:t>
            </a:r>
          </a:p>
          <a:p>
            <a:pPr lvl="1" eaLnBrk="1" hangingPunct="1"/>
            <a:r>
              <a:rPr lang="en-US" altLang="zh-CN"/>
              <a:t>Events do not occur at the same time</a:t>
            </a:r>
          </a:p>
          <a:p>
            <a:pPr eaLnBrk="1" hangingPunct="1"/>
            <a:r>
              <a:rPr lang="en-US" altLang="zh-CN"/>
              <a:t>An asynchronous counter</a:t>
            </a:r>
          </a:p>
          <a:p>
            <a:pPr lvl="1" eaLnBrk="1" hangingPunct="1"/>
            <a:r>
              <a:rPr lang="en-US" altLang="zh-CN"/>
              <a:t>The Flip-flops within the counter do not change states at exactly the same time</a:t>
            </a:r>
          </a:p>
          <a:p>
            <a:pPr lvl="1" eaLnBrk="1" hangingPunct="1"/>
            <a:r>
              <a:rPr lang="en-US" altLang="zh-CN"/>
              <a:t>The Flip-flops within the counter do not have a common clock pulse</a:t>
            </a:r>
            <a:endParaRPr lang="zh-CN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9594EB7F-24CA-480E-A442-9B1AEF83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DE7230-0B85-4370-A9BE-E2E72CA3A4AC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8106E0C6-F1D9-4A11-AC14-74597B707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>
                <a:ea typeface="宋体" pitchFamily="2" charset="-122"/>
              </a:rPr>
              <a:t>8.4 Design of Synchronous Counters</a:t>
            </a:r>
            <a:endParaRPr lang="zh-CN" altLang="en-US" dirty="0">
              <a:ea typeface="宋体" pitchFamily="2" charset="-122"/>
            </a:endParaRP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F3F27D09-31B5-4633-88DC-1EFE3B9B3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Moore circuits (</a:t>
            </a:r>
            <a:r>
              <a:rPr lang="zh-CN" altLang="en-US"/>
              <a:t>摩尔型有限状态机</a:t>
            </a:r>
            <a:r>
              <a:rPr lang="en-US" altLang="zh-CN"/>
              <a:t>)</a:t>
            </a:r>
          </a:p>
          <a:p>
            <a:pPr lvl="1" eaLnBrk="1" hangingPunct="1"/>
            <a:r>
              <a:rPr lang="en-US" altLang="zh-CN"/>
              <a:t>The output or outputs depend only on the present internal state</a:t>
            </a:r>
          </a:p>
          <a:p>
            <a:pPr lvl="1" eaLnBrk="1" hangingPunct="1"/>
            <a:endParaRPr lang="en-US" altLang="zh-CN"/>
          </a:p>
          <a:p>
            <a:pPr lvl="1" eaLnBrk="1" hangingPunct="1"/>
            <a:endParaRPr lang="en-US" altLang="zh-CN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D9A9F4EB-ECEB-48E9-B2EF-E64E4B3EB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78CB66-D461-488D-AEE2-7FCF5D42C9CE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5845" name="图片 2">
            <a:extLst>
              <a:ext uri="{FF2B5EF4-FFF2-40B4-BE49-F238E27FC236}">
                <a16:creationId xmlns:a16="http://schemas.microsoft.com/office/drawing/2014/main" id="{5C8124DA-9774-4561-BC59-71D097B19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716338"/>
            <a:ext cx="3168650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1">
            <a:extLst>
              <a:ext uri="{FF2B5EF4-FFF2-40B4-BE49-F238E27FC236}">
                <a16:creationId xmlns:a16="http://schemas.microsoft.com/office/drawing/2014/main" id="{ED68A3AF-32D5-49BD-BEA6-24284CCA7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Moore Machine</a:t>
            </a:r>
            <a:endParaRPr lang="zh-CN" altLang="en-US"/>
          </a:p>
        </p:txBody>
      </p:sp>
      <p:pic>
        <p:nvPicPr>
          <p:cNvPr id="36867" name="内容占位符 5">
            <a:extLst>
              <a:ext uri="{FF2B5EF4-FFF2-40B4-BE49-F238E27FC236}">
                <a16:creationId xmlns:a16="http://schemas.microsoft.com/office/drawing/2014/main" id="{4749F279-3DAF-4D6B-8E13-8DFDD5E6AF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133600"/>
            <a:ext cx="8229600" cy="3219450"/>
          </a:xfrm>
        </p:spPr>
      </p:pic>
      <p:sp>
        <p:nvSpPr>
          <p:cNvPr id="36868" name="灯片编号占位符 3">
            <a:extLst>
              <a:ext uri="{FF2B5EF4-FFF2-40B4-BE49-F238E27FC236}">
                <a16:creationId xmlns:a16="http://schemas.microsoft.com/office/drawing/2014/main" id="{2636DFCC-5C27-420E-81DB-42ACD6112F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A30798-C11E-4B9E-B564-9FADFB0FC66C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1">
            <a:extLst>
              <a:ext uri="{FF2B5EF4-FFF2-40B4-BE49-F238E27FC236}">
                <a16:creationId xmlns:a16="http://schemas.microsoft.com/office/drawing/2014/main" id="{FCAFFF32-5CA7-4EFB-AB3E-2F2AEE22F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7891" name="内容占位符 2">
            <a:extLst>
              <a:ext uri="{FF2B5EF4-FFF2-40B4-BE49-F238E27FC236}">
                <a16:creationId xmlns:a16="http://schemas.microsoft.com/office/drawing/2014/main" id="{04D46092-9B35-4937-9890-BE3EAAB08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Mealy circuits (</a:t>
            </a:r>
            <a:r>
              <a:rPr lang="zh-CN" altLang="en-US"/>
              <a:t>米利型有限状态机</a:t>
            </a:r>
            <a:r>
              <a:rPr lang="en-US" altLang="zh-CN"/>
              <a:t>)</a:t>
            </a:r>
          </a:p>
          <a:p>
            <a:pPr lvl="1" eaLnBrk="1" hangingPunct="1"/>
            <a:r>
              <a:rPr lang="en-US" altLang="zh-CN"/>
              <a:t>The output or outputs depend on both the present state and the input or inputs</a:t>
            </a:r>
            <a:endParaRPr lang="zh-CN" altLang="en-US"/>
          </a:p>
          <a:p>
            <a:endParaRPr lang="zh-CN" altLang="en-US"/>
          </a:p>
        </p:txBody>
      </p:sp>
      <p:sp>
        <p:nvSpPr>
          <p:cNvPr id="37892" name="灯片编号占位符 3">
            <a:extLst>
              <a:ext uri="{FF2B5EF4-FFF2-40B4-BE49-F238E27FC236}">
                <a16:creationId xmlns:a16="http://schemas.microsoft.com/office/drawing/2014/main" id="{D0E9F11C-C667-4DDF-8313-1AD5DD0B4F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B17D75-3757-472E-8F85-C33A0915AB7E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7893" name="图片 4">
            <a:extLst>
              <a:ext uri="{FF2B5EF4-FFF2-40B4-BE49-F238E27FC236}">
                <a16:creationId xmlns:a16="http://schemas.microsoft.com/office/drawing/2014/main" id="{EC6D0CA9-934F-4948-BF76-16FEC9F23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789363"/>
            <a:ext cx="3108325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>
            <a:extLst>
              <a:ext uri="{FF2B5EF4-FFF2-40B4-BE49-F238E27FC236}">
                <a16:creationId xmlns:a16="http://schemas.microsoft.com/office/drawing/2014/main" id="{03F2FF7F-ECFE-49C1-8BA8-18B680400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Mealy Machine</a:t>
            </a:r>
            <a:endParaRPr lang="zh-CN" altLang="en-US"/>
          </a:p>
        </p:txBody>
      </p:sp>
      <p:sp>
        <p:nvSpPr>
          <p:cNvPr id="38915" name="灯片编号占位符 3">
            <a:extLst>
              <a:ext uri="{FF2B5EF4-FFF2-40B4-BE49-F238E27FC236}">
                <a16:creationId xmlns:a16="http://schemas.microsoft.com/office/drawing/2014/main" id="{3BDA8367-804E-412A-8C4E-F5CF5B201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C3DC70-D695-4A4B-9740-3430BCB3A124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8916" name="内容占位符 8">
            <a:extLst>
              <a:ext uri="{FF2B5EF4-FFF2-40B4-BE49-F238E27FC236}">
                <a16:creationId xmlns:a16="http://schemas.microsoft.com/office/drawing/2014/main" id="{04EAE74B-DD37-40FC-9F89-E87747DE6B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49500"/>
            <a:ext cx="8229600" cy="3459163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灯片编号占位符 3">
            <a:extLst>
              <a:ext uri="{FF2B5EF4-FFF2-40B4-BE49-F238E27FC236}">
                <a16:creationId xmlns:a16="http://schemas.microsoft.com/office/drawing/2014/main" id="{D3F93C49-82D3-4C15-97E6-F1BF8F68A0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97C1F2-70C9-4048-9646-3480872A8650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9939" name="Picture 6" descr="fg08_02300">
            <a:extLst>
              <a:ext uri="{FF2B5EF4-FFF2-40B4-BE49-F238E27FC236}">
                <a16:creationId xmlns:a16="http://schemas.microsoft.com/office/drawing/2014/main" id="{65CA3465-F9B6-4204-9D52-BEC0E6394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78238"/>
            <a:ext cx="6553200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6" descr="fg08_02700">
            <a:extLst>
              <a:ext uri="{FF2B5EF4-FFF2-40B4-BE49-F238E27FC236}">
                <a16:creationId xmlns:a16="http://schemas.microsoft.com/office/drawing/2014/main" id="{AF2FA361-FA5B-4ED1-8B86-EA6E02633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363538"/>
            <a:ext cx="65913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023C4E49-5732-42AB-B669-66FDCD8605A2}"/>
              </a:ext>
            </a:extLst>
          </p:cNvPr>
          <p:cNvCxnSpPr/>
          <p:nvPr/>
        </p:nvCxnSpPr>
        <p:spPr>
          <a:xfrm>
            <a:off x="5651500" y="1628775"/>
            <a:ext cx="1584325" cy="334803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EB3F48F6-1BFB-4FDC-9E71-BA5FDA19148A}"/>
              </a:ext>
            </a:extLst>
          </p:cNvPr>
          <p:cNvCxnSpPr>
            <a:cxnSpLocks/>
          </p:cNvCxnSpPr>
          <p:nvPr/>
        </p:nvCxnSpPr>
        <p:spPr>
          <a:xfrm flipH="1">
            <a:off x="4932363" y="1628775"/>
            <a:ext cx="576262" cy="316865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03C27190-4945-4CA2-809E-8741CC7DE322}"/>
              </a:ext>
            </a:extLst>
          </p:cNvPr>
          <p:cNvCxnSpPr>
            <a:cxnSpLocks/>
          </p:cNvCxnSpPr>
          <p:nvPr/>
        </p:nvCxnSpPr>
        <p:spPr>
          <a:xfrm flipH="1">
            <a:off x="2825750" y="1628775"/>
            <a:ext cx="2457450" cy="309562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DBD2542B-6D4B-4F32-86E7-86440997CED6}"/>
              </a:ext>
            </a:extLst>
          </p:cNvPr>
          <p:cNvCxnSpPr>
            <a:cxnSpLocks/>
          </p:cNvCxnSpPr>
          <p:nvPr/>
        </p:nvCxnSpPr>
        <p:spPr>
          <a:xfrm>
            <a:off x="1525588" y="1557338"/>
            <a:ext cx="238125" cy="316706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6B321555-8154-49D4-972F-85BF80073027}"/>
              </a:ext>
            </a:extLst>
          </p:cNvPr>
          <p:cNvSpPr/>
          <p:nvPr/>
        </p:nvSpPr>
        <p:spPr>
          <a:xfrm>
            <a:off x="1981200" y="3373438"/>
            <a:ext cx="2519363" cy="3133725"/>
          </a:xfrm>
          <a:custGeom>
            <a:avLst/>
            <a:gdLst>
              <a:gd name="connsiteX0" fmla="*/ 0 w 2667000"/>
              <a:gd name="connsiteY0" fmla="*/ 2387468 h 3134228"/>
              <a:gd name="connsiteX1" fmla="*/ 0 w 2667000"/>
              <a:gd name="connsiteY1" fmla="*/ 2387468 h 3134228"/>
              <a:gd name="connsiteX2" fmla="*/ 800100 w 2667000"/>
              <a:gd name="connsiteY2" fmla="*/ 3019928 h 3134228"/>
              <a:gd name="connsiteX3" fmla="*/ 1066800 w 2667000"/>
              <a:gd name="connsiteY3" fmla="*/ 3111368 h 3134228"/>
              <a:gd name="connsiteX4" fmla="*/ 1112520 w 2667000"/>
              <a:gd name="connsiteY4" fmla="*/ 3134228 h 3134228"/>
              <a:gd name="connsiteX5" fmla="*/ 1478280 w 2667000"/>
              <a:gd name="connsiteY5" fmla="*/ 3126608 h 3134228"/>
              <a:gd name="connsiteX6" fmla="*/ 1981200 w 2667000"/>
              <a:gd name="connsiteY6" fmla="*/ 3118988 h 3134228"/>
              <a:gd name="connsiteX7" fmla="*/ 2011680 w 2667000"/>
              <a:gd name="connsiteY7" fmla="*/ 3096128 h 3134228"/>
              <a:gd name="connsiteX8" fmla="*/ 2125980 w 2667000"/>
              <a:gd name="connsiteY8" fmla="*/ 2852288 h 3134228"/>
              <a:gd name="connsiteX9" fmla="*/ 2194560 w 2667000"/>
              <a:gd name="connsiteY9" fmla="*/ 2768468 h 3134228"/>
              <a:gd name="connsiteX10" fmla="*/ 2301240 w 2667000"/>
              <a:gd name="connsiteY10" fmla="*/ 2730368 h 3134228"/>
              <a:gd name="connsiteX11" fmla="*/ 2324100 w 2667000"/>
              <a:gd name="connsiteY11" fmla="*/ 2715128 h 3134228"/>
              <a:gd name="connsiteX12" fmla="*/ 2354580 w 2667000"/>
              <a:gd name="connsiteY12" fmla="*/ 2699888 h 3134228"/>
              <a:gd name="connsiteX13" fmla="*/ 2377440 w 2667000"/>
              <a:gd name="connsiteY13" fmla="*/ 2669408 h 3134228"/>
              <a:gd name="connsiteX14" fmla="*/ 2385060 w 2667000"/>
              <a:gd name="connsiteY14" fmla="*/ 2532248 h 3134228"/>
              <a:gd name="connsiteX15" fmla="*/ 2506980 w 2667000"/>
              <a:gd name="connsiteY15" fmla="*/ 2296028 h 3134228"/>
              <a:gd name="connsiteX16" fmla="*/ 2522220 w 2667000"/>
              <a:gd name="connsiteY16" fmla="*/ 2235068 h 3134228"/>
              <a:gd name="connsiteX17" fmla="*/ 2545080 w 2667000"/>
              <a:gd name="connsiteY17" fmla="*/ 2204588 h 3134228"/>
              <a:gd name="connsiteX18" fmla="*/ 2560320 w 2667000"/>
              <a:gd name="connsiteY18" fmla="*/ 2158868 h 3134228"/>
              <a:gd name="connsiteX19" fmla="*/ 2606040 w 2667000"/>
              <a:gd name="connsiteY19" fmla="*/ 2044568 h 3134228"/>
              <a:gd name="connsiteX20" fmla="*/ 2644140 w 2667000"/>
              <a:gd name="connsiteY20" fmla="*/ 1686428 h 3134228"/>
              <a:gd name="connsiteX21" fmla="*/ 2667000 w 2667000"/>
              <a:gd name="connsiteY21" fmla="*/ 1610228 h 3134228"/>
              <a:gd name="connsiteX22" fmla="*/ 2621280 w 2667000"/>
              <a:gd name="connsiteY22" fmla="*/ 993008 h 3134228"/>
              <a:gd name="connsiteX23" fmla="*/ 2506980 w 2667000"/>
              <a:gd name="connsiteY23" fmla="*/ 650108 h 3134228"/>
              <a:gd name="connsiteX24" fmla="*/ 2499360 w 2667000"/>
              <a:gd name="connsiteY24" fmla="*/ 528188 h 3134228"/>
              <a:gd name="connsiteX25" fmla="*/ 2446020 w 2667000"/>
              <a:gd name="connsiteY25" fmla="*/ 459608 h 3134228"/>
              <a:gd name="connsiteX26" fmla="*/ 2415540 w 2667000"/>
              <a:gd name="connsiteY26" fmla="*/ 383408 h 3134228"/>
              <a:gd name="connsiteX27" fmla="*/ 2293620 w 2667000"/>
              <a:gd name="connsiteY27" fmla="*/ 231008 h 3134228"/>
              <a:gd name="connsiteX28" fmla="*/ 2240280 w 2667000"/>
              <a:gd name="connsiteY28" fmla="*/ 162428 h 3134228"/>
              <a:gd name="connsiteX29" fmla="*/ 1965960 w 2667000"/>
              <a:gd name="connsiteY29" fmla="*/ 2408 h 3134228"/>
              <a:gd name="connsiteX30" fmla="*/ 1379220 w 2667000"/>
              <a:gd name="connsiteY30" fmla="*/ 55748 h 3134228"/>
              <a:gd name="connsiteX31" fmla="*/ 1287780 w 2667000"/>
              <a:gd name="connsiteY31" fmla="*/ 154808 h 3134228"/>
              <a:gd name="connsiteX32" fmla="*/ 1234440 w 2667000"/>
              <a:gd name="connsiteY32" fmla="*/ 208148 h 3134228"/>
              <a:gd name="connsiteX33" fmla="*/ 1272540 w 2667000"/>
              <a:gd name="connsiteY33" fmla="*/ 634868 h 3134228"/>
              <a:gd name="connsiteX34" fmla="*/ 1310640 w 2667000"/>
              <a:gd name="connsiteY34" fmla="*/ 772028 h 3134228"/>
              <a:gd name="connsiteX35" fmla="*/ 1341120 w 2667000"/>
              <a:gd name="connsiteY35" fmla="*/ 932048 h 3134228"/>
              <a:gd name="connsiteX36" fmla="*/ 1409700 w 2667000"/>
              <a:gd name="connsiteY36" fmla="*/ 1038728 h 3134228"/>
              <a:gd name="connsiteX37" fmla="*/ 1432560 w 2667000"/>
              <a:gd name="connsiteY37" fmla="*/ 1107308 h 3134228"/>
              <a:gd name="connsiteX38" fmla="*/ 1531620 w 2667000"/>
              <a:gd name="connsiteY38" fmla="*/ 1267328 h 3134228"/>
              <a:gd name="connsiteX39" fmla="*/ 1455420 w 2667000"/>
              <a:gd name="connsiteY39" fmla="*/ 2174108 h 3134228"/>
              <a:gd name="connsiteX40" fmla="*/ 1021080 w 2667000"/>
              <a:gd name="connsiteY40" fmla="*/ 2395088 h 3134228"/>
              <a:gd name="connsiteX41" fmla="*/ 937260 w 2667000"/>
              <a:gd name="connsiteY41" fmla="*/ 2410328 h 3134228"/>
              <a:gd name="connsiteX42" fmla="*/ 792480 w 2667000"/>
              <a:gd name="connsiteY42" fmla="*/ 2456048 h 3134228"/>
              <a:gd name="connsiteX43" fmla="*/ 373380 w 2667000"/>
              <a:gd name="connsiteY43" fmla="*/ 2387468 h 3134228"/>
              <a:gd name="connsiteX44" fmla="*/ 259080 w 2667000"/>
              <a:gd name="connsiteY44" fmla="*/ 2356988 h 3134228"/>
              <a:gd name="connsiteX45" fmla="*/ 0 w 2667000"/>
              <a:gd name="connsiteY45" fmla="*/ 2387468 h 313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667000" h="3134228">
                <a:moveTo>
                  <a:pt x="0" y="2387468"/>
                </a:moveTo>
                <a:lnTo>
                  <a:pt x="0" y="2387468"/>
                </a:lnTo>
                <a:cubicBezTo>
                  <a:pt x="340440" y="2681903"/>
                  <a:pt x="461001" y="2839556"/>
                  <a:pt x="800100" y="3019928"/>
                </a:cubicBezTo>
                <a:cubicBezTo>
                  <a:pt x="855932" y="3049626"/>
                  <a:pt x="1012944" y="3091980"/>
                  <a:pt x="1066800" y="3111368"/>
                </a:cubicBezTo>
                <a:cubicBezTo>
                  <a:pt x="1082832" y="3117139"/>
                  <a:pt x="1097280" y="3126608"/>
                  <a:pt x="1112520" y="3134228"/>
                </a:cubicBezTo>
                <a:lnTo>
                  <a:pt x="1478280" y="3126608"/>
                </a:lnTo>
                <a:lnTo>
                  <a:pt x="1981200" y="3118988"/>
                </a:lnTo>
                <a:cubicBezTo>
                  <a:pt x="1993879" y="3118263"/>
                  <a:pt x="2001520" y="3103748"/>
                  <a:pt x="2011680" y="3096128"/>
                </a:cubicBezTo>
                <a:cubicBezTo>
                  <a:pt x="2059332" y="2966788"/>
                  <a:pt x="2052458" y="2956084"/>
                  <a:pt x="2125980" y="2852288"/>
                </a:cubicBezTo>
                <a:cubicBezTo>
                  <a:pt x="2146847" y="2822829"/>
                  <a:pt x="2161042" y="2781875"/>
                  <a:pt x="2194560" y="2768468"/>
                </a:cubicBezTo>
                <a:cubicBezTo>
                  <a:pt x="2280484" y="2734099"/>
                  <a:pt x="2244220" y="2744623"/>
                  <a:pt x="2301240" y="2730368"/>
                </a:cubicBezTo>
                <a:cubicBezTo>
                  <a:pt x="2308860" y="2725288"/>
                  <a:pt x="2316149" y="2719672"/>
                  <a:pt x="2324100" y="2715128"/>
                </a:cubicBezTo>
                <a:cubicBezTo>
                  <a:pt x="2333963" y="2709492"/>
                  <a:pt x="2345955" y="2707280"/>
                  <a:pt x="2354580" y="2699888"/>
                </a:cubicBezTo>
                <a:cubicBezTo>
                  <a:pt x="2364223" y="2691623"/>
                  <a:pt x="2369820" y="2679568"/>
                  <a:pt x="2377440" y="2669408"/>
                </a:cubicBezTo>
                <a:cubicBezTo>
                  <a:pt x="2379980" y="2623688"/>
                  <a:pt x="2373656" y="2576596"/>
                  <a:pt x="2385060" y="2532248"/>
                </a:cubicBezTo>
                <a:cubicBezTo>
                  <a:pt x="2398805" y="2478794"/>
                  <a:pt x="2477830" y="2347040"/>
                  <a:pt x="2506980" y="2296028"/>
                </a:cubicBezTo>
                <a:cubicBezTo>
                  <a:pt x="2512060" y="2275708"/>
                  <a:pt x="2514164" y="2254402"/>
                  <a:pt x="2522220" y="2235068"/>
                </a:cubicBezTo>
                <a:cubicBezTo>
                  <a:pt x="2527105" y="2223345"/>
                  <a:pt x="2539400" y="2215947"/>
                  <a:pt x="2545080" y="2204588"/>
                </a:cubicBezTo>
                <a:cubicBezTo>
                  <a:pt x="2552264" y="2190220"/>
                  <a:pt x="2554601" y="2173880"/>
                  <a:pt x="2560320" y="2158868"/>
                </a:cubicBezTo>
                <a:cubicBezTo>
                  <a:pt x="2574928" y="2120521"/>
                  <a:pt x="2606040" y="2044568"/>
                  <a:pt x="2606040" y="2044568"/>
                </a:cubicBezTo>
                <a:cubicBezTo>
                  <a:pt x="2614952" y="1893070"/>
                  <a:pt x="2613671" y="1860539"/>
                  <a:pt x="2644140" y="1686428"/>
                </a:cubicBezTo>
                <a:cubicBezTo>
                  <a:pt x="2648711" y="1660307"/>
                  <a:pt x="2659380" y="1635628"/>
                  <a:pt x="2667000" y="1610228"/>
                </a:cubicBezTo>
                <a:cubicBezTo>
                  <a:pt x="2651760" y="1404488"/>
                  <a:pt x="2648045" y="1197568"/>
                  <a:pt x="2621280" y="993008"/>
                </a:cubicBezTo>
                <a:cubicBezTo>
                  <a:pt x="2613010" y="929801"/>
                  <a:pt x="2533729" y="722712"/>
                  <a:pt x="2506980" y="650108"/>
                </a:cubicBezTo>
                <a:cubicBezTo>
                  <a:pt x="2504440" y="609468"/>
                  <a:pt x="2511770" y="566970"/>
                  <a:pt x="2499360" y="528188"/>
                </a:cubicBezTo>
                <a:cubicBezTo>
                  <a:pt x="2490534" y="500605"/>
                  <a:pt x="2460530" y="484671"/>
                  <a:pt x="2446020" y="459608"/>
                </a:cubicBezTo>
                <a:cubicBezTo>
                  <a:pt x="2432313" y="435933"/>
                  <a:pt x="2427774" y="407877"/>
                  <a:pt x="2415540" y="383408"/>
                </a:cubicBezTo>
                <a:cubicBezTo>
                  <a:pt x="2392593" y="337513"/>
                  <a:pt x="2311288" y="252396"/>
                  <a:pt x="2293620" y="231008"/>
                </a:cubicBezTo>
                <a:cubicBezTo>
                  <a:pt x="2275176" y="208681"/>
                  <a:pt x="2262659" y="180810"/>
                  <a:pt x="2240280" y="162428"/>
                </a:cubicBezTo>
                <a:cubicBezTo>
                  <a:pt x="2130345" y="72125"/>
                  <a:pt x="2082560" y="56821"/>
                  <a:pt x="1965960" y="2408"/>
                </a:cubicBezTo>
                <a:cubicBezTo>
                  <a:pt x="1691222" y="7403"/>
                  <a:pt x="1597809" y="-25211"/>
                  <a:pt x="1379220" y="55748"/>
                </a:cubicBezTo>
                <a:cubicBezTo>
                  <a:pt x="1345696" y="68164"/>
                  <a:pt x="1302688" y="137770"/>
                  <a:pt x="1287780" y="154808"/>
                </a:cubicBezTo>
                <a:cubicBezTo>
                  <a:pt x="1271222" y="173731"/>
                  <a:pt x="1252220" y="190368"/>
                  <a:pt x="1234440" y="208148"/>
                </a:cubicBezTo>
                <a:cubicBezTo>
                  <a:pt x="1206806" y="373951"/>
                  <a:pt x="1216579" y="288928"/>
                  <a:pt x="1272540" y="634868"/>
                </a:cubicBezTo>
                <a:cubicBezTo>
                  <a:pt x="1280117" y="681710"/>
                  <a:pt x="1299970" y="725792"/>
                  <a:pt x="1310640" y="772028"/>
                </a:cubicBezTo>
                <a:cubicBezTo>
                  <a:pt x="1322850" y="824936"/>
                  <a:pt x="1322214" y="881147"/>
                  <a:pt x="1341120" y="932048"/>
                </a:cubicBezTo>
                <a:cubicBezTo>
                  <a:pt x="1355839" y="971677"/>
                  <a:pt x="1390145" y="1001248"/>
                  <a:pt x="1409700" y="1038728"/>
                </a:cubicBezTo>
                <a:cubicBezTo>
                  <a:pt x="1420846" y="1060092"/>
                  <a:pt x="1420605" y="1086386"/>
                  <a:pt x="1432560" y="1107308"/>
                </a:cubicBezTo>
                <a:cubicBezTo>
                  <a:pt x="1585808" y="1375491"/>
                  <a:pt x="1439929" y="1061024"/>
                  <a:pt x="1531620" y="1267328"/>
                </a:cubicBezTo>
                <a:cubicBezTo>
                  <a:pt x="1528699" y="1422141"/>
                  <a:pt x="1655634" y="1945292"/>
                  <a:pt x="1455420" y="2174108"/>
                </a:cubicBezTo>
                <a:cubicBezTo>
                  <a:pt x="1355017" y="2288855"/>
                  <a:pt x="1142816" y="2372954"/>
                  <a:pt x="1021080" y="2395088"/>
                </a:cubicBezTo>
                <a:cubicBezTo>
                  <a:pt x="993140" y="2400168"/>
                  <a:pt x="964699" y="2403011"/>
                  <a:pt x="937260" y="2410328"/>
                </a:cubicBezTo>
                <a:cubicBezTo>
                  <a:pt x="888360" y="2423368"/>
                  <a:pt x="792480" y="2456048"/>
                  <a:pt x="792480" y="2456048"/>
                </a:cubicBezTo>
                <a:cubicBezTo>
                  <a:pt x="624824" y="2432923"/>
                  <a:pt x="536041" y="2424648"/>
                  <a:pt x="373380" y="2387468"/>
                </a:cubicBezTo>
                <a:cubicBezTo>
                  <a:pt x="149279" y="2336245"/>
                  <a:pt x="418887" y="2383623"/>
                  <a:pt x="259080" y="2356988"/>
                </a:cubicBezTo>
                <a:lnTo>
                  <a:pt x="0" y="238746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2FAE3705-8E02-47D8-8423-1010582DBACA}"/>
              </a:ext>
            </a:extLst>
          </p:cNvPr>
          <p:cNvSpPr/>
          <p:nvPr/>
        </p:nvSpPr>
        <p:spPr>
          <a:xfrm>
            <a:off x="5318125" y="3581400"/>
            <a:ext cx="1403350" cy="3017838"/>
          </a:xfrm>
          <a:custGeom>
            <a:avLst/>
            <a:gdLst>
              <a:gd name="connsiteX0" fmla="*/ 0 w 1403489"/>
              <a:gd name="connsiteY0" fmla="*/ 274320 h 3017520"/>
              <a:gd name="connsiteX1" fmla="*/ 0 w 1403489"/>
              <a:gd name="connsiteY1" fmla="*/ 274320 h 3017520"/>
              <a:gd name="connsiteX2" fmla="*/ 472440 w 1403489"/>
              <a:gd name="connsiteY2" fmla="*/ 0 h 3017520"/>
              <a:gd name="connsiteX3" fmla="*/ 731520 w 1403489"/>
              <a:gd name="connsiteY3" fmla="*/ 38100 h 3017520"/>
              <a:gd name="connsiteX4" fmla="*/ 922020 w 1403489"/>
              <a:gd name="connsiteY4" fmla="*/ 190500 h 3017520"/>
              <a:gd name="connsiteX5" fmla="*/ 1021080 w 1403489"/>
              <a:gd name="connsiteY5" fmla="*/ 342900 h 3017520"/>
              <a:gd name="connsiteX6" fmla="*/ 1143000 w 1403489"/>
              <a:gd name="connsiteY6" fmla="*/ 617220 h 3017520"/>
              <a:gd name="connsiteX7" fmla="*/ 1234440 w 1403489"/>
              <a:gd name="connsiteY7" fmla="*/ 754380 h 3017520"/>
              <a:gd name="connsiteX8" fmla="*/ 1303020 w 1403489"/>
              <a:gd name="connsiteY8" fmla="*/ 891540 h 3017520"/>
              <a:gd name="connsiteX9" fmla="*/ 1394460 w 1403489"/>
              <a:gd name="connsiteY9" fmla="*/ 1043940 h 3017520"/>
              <a:gd name="connsiteX10" fmla="*/ 1402080 w 1403489"/>
              <a:gd name="connsiteY10" fmla="*/ 1112520 h 3017520"/>
              <a:gd name="connsiteX11" fmla="*/ 1303020 w 1403489"/>
              <a:gd name="connsiteY11" fmla="*/ 1257300 h 3017520"/>
              <a:gd name="connsiteX12" fmla="*/ 1280160 w 1403489"/>
              <a:gd name="connsiteY12" fmla="*/ 1318260 h 3017520"/>
              <a:gd name="connsiteX13" fmla="*/ 1257300 w 1403489"/>
              <a:gd name="connsiteY13" fmla="*/ 1661160 h 3017520"/>
              <a:gd name="connsiteX14" fmla="*/ 1249680 w 1403489"/>
              <a:gd name="connsiteY14" fmla="*/ 1737360 h 3017520"/>
              <a:gd name="connsiteX15" fmla="*/ 1226820 w 1403489"/>
              <a:gd name="connsiteY15" fmla="*/ 1790700 h 3017520"/>
              <a:gd name="connsiteX16" fmla="*/ 1196340 w 1403489"/>
              <a:gd name="connsiteY16" fmla="*/ 1897380 h 3017520"/>
              <a:gd name="connsiteX17" fmla="*/ 1188720 w 1403489"/>
              <a:gd name="connsiteY17" fmla="*/ 2270760 h 3017520"/>
              <a:gd name="connsiteX18" fmla="*/ 1104900 w 1403489"/>
              <a:gd name="connsiteY18" fmla="*/ 2514600 h 3017520"/>
              <a:gd name="connsiteX19" fmla="*/ 1051560 w 1403489"/>
              <a:gd name="connsiteY19" fmla="*/ 2644140 h 3017520"/>
              <a:gd name="connsiteX20" fmla="*/ 960120 w 1403489"/>
              <a:gd name="connsiteY20" fmla="*/ 2804160 h 3017520"/>
              <a:gd name="connsiteX21" fmla="*/ 929640 w 1403489"/>
              <a:gd name="connsiteY21" fmla="*/ 2872740 h 3017520"/>
              <a:gd name="connsiteX22" fmla="*/ 868680 w 1403489"/>
              <a:gd name="connsiteY22" fmla="*/ 2918460 h 3017520"/>
              <a:gd name="connsiteX23" fmla="*/ 723900 w 1403489"/>
              <a:gd name="connsiteY23" fmla="*/ 2994660 h 3017520"/>
              <a:gd name="connsiteX24" fmla="*/ 487680 w 1403489"/>
              <a:gd name="connsiteY24" fmla="*/ 3017520 h 3017520"/>
              <a:gd name="connsiteX25" fmla="*/ 411480 w 1403489"/>
              <a:gd name="connsiteY25" fmla="*/ 2948940 h 3017520"/>
              <a:gd name="connsiteX26" fmla="*/ 358140 w 1403489"/>
              <a:gd name="connsiteY26" fmla="*/ 2834640 h 3017520"/>
              <a:gd name="connsiteX27" fmla="*/ 312420 w 1403489"/>
              <a:gd name="connsiteY27" fmla="*/ 2735580 h 3017520"/>
              <a:gd name="connsiteX28" fmla="*/ 266700 w 1403489"/>
              <a:gd name="connsiteY28" fmla="*/ 2697480 h 3017520"/>
              <a:gd name="connsiteX29" fmla="*/ 236220 w 1403489"/>
              <a:gd name="connsiteY29" fmla="*/ 2644140 h 3017520"/>
              <a:gd name="connsiteX30" fmla="*/ 175260 w 1403489"/>
              <a:gd name="connsiteY30" fmla="*/ 2575560 h 3017520"/>
              <a:gd name="connsiteX31" fmla="*/ 144780 w 1403489"/>
              <a:gd name="connsiteY31" fmla="*/ 2476500 h 3017520"/>
              <a:gd name="connsiteX32" fmla="*/ 129540 w 1403489"/>
              <a:gd name="connsiteY32" fmla="*/ 2362200 h 3017520"/>
              <a:gd name="connsiteX33" fmla="*/ 114300 w 1403489"/>
              <a:gd name="connsiteY33" fmla="*/ 2286000 h 3017520"/>
              <a:gd name="connsiteX34" fmla="*/ 137160 w 1403489"/>
              <a:gd name="connsiteY34" fmla="*/ 2133600 h 3017520"/>
              <a:gd name="connsiteX35" fmla="*/ 220980 w 1403489"/>
              <a:gd name="connsiteY35" fmla="*/ 1958340 h 3017520"/>
              <a:gd name="connsiteX36" fmla="*/ 220980 w 1403489"/>
              <a:gd name="connsiteY36" fmla="*/ 411480 h 3017520"/>
              <a:gd name="connsiteX37" fmla="*/ 213360 w 1403489"/>
              <a:gd name="connsiteY37" fmla="*/ 335280 h 3017520"/>
              <a:gd name="connsiteX38" fmla="*/ 175260 w 1403489"/>
              <a:gd name="connsiteY38" fmla="*/ 320040 h 3017520"/>
              <a:gd name="connsiteX39" fmla="*/ 38100 w 1403489"/>
              <a:gd name="connsiteY39" fmla="*/ 259080 h 3017520"/>
              <a:gd name="connsiteX40" fmla="*/ 0 w 1403489"/>
              <a:gd name="connsiteY40" fmla="*/ 27432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403489" h="3017520">
                <a:moveTo>
                  <a:pt x="0" y="274320"/>
                </a:moveTo>
                <a:lnTo>
                  <a:pt x="0" y="274320"/>
                </a:lnTo>
                <a:cubicBezTo>
                  <a:pt x="332665" y="4592"/>
                  <a:pt x="164290" y="73956"/>
                  <a:pt x="472440" y="0"/>
                </a:cubicBezTo>
                <a:cubicBezTo>
                  <a:pt x="558800" y="12700"/>
                  <a:pt x="651149" y="4044"/>
                  <a:pt x="731520" y="38100"/>
                </a:cubicBezTo>
                <a:cubicBezTo>
                  <a:pt x="806395" y="69827"/>
                  <a:pt x="861763" y="135892"/>
                  <a:pt x="922020" y="190500"/>
                </a:cubicBezTo>
                <a:cubicBezTo>
                  <a:pt x="958803" y="223834"/>
                  <a:pt x="1001161" y="299997"/>
                  <a:pt x="1021080" y="342900"/>
                </a:cubicBezTo>
                <a:cubicBezTo>
                  <a:pt x="1077384" y="464170"/>
                  <a:pt x="1074291" y="496161"/>
                  <a:pt x="1143000" y="617220"/>
                </a:cubicBezTo>
                <a:cubicBezTo>
                  <a:pt x="1170123" y="665008"/>
                  <a:pt x="1206753" y="706917"/>
                  <a:pt x="1234440" y="754380"/>
                </a:cubicBezTo>
                <a:cubicBezTo>
                  <a:pt x="1260196" y="798533"/>
                  <a:pt x="1278296" y="846801"/>
                  <a:pt x="1303020" y="891540"/>
                </a:cubicBezTo>
                <a:cubicBezTo>
                  <a:pt x="1331675" y="943391"/>
                  <a:pt x="1363980" y="993140"/>
                  <a:pt x="1394460" y="1043940"/>
                </a:cubicBezTo>
                <a:cubicBezTo>
                  <a:pt x="1397000" y="1066800"/>
                  <a:pt x="1407177" y="1090091"/>
                  <a:pt x="1402080" y="1112520"/>
                </a:cubicBezTo>
                <a:cubicBezTo>
                  <a:pt x="1381554" y="1202836"/>
                  <a:pt x="1361430" y="1207234"/>
                  <a:pt x="1303020" y="1257300"/>
                </a:cubicBezTo>
                <a:cubicBezTo>
                  <a:pt x="1295400" y="1277620"/>
                  <a:pt x="1282601" y="1296696"/>
                  <a:pt x="1280160" y="1318260"/>
                </a:cubicBezTo>
                <a:cubicBezTo>
                  <a:pt x="1267274" y="1432087"/>
                  <a:pt x="1265609" y="1546908"/>
                  <a:pt x="1257300" y="1661160"/>
                </a:cubicBezTo>
                <a:cubicBezTo>
                  <a:pt x="1255448" y="1686619"/>
                  <a:pt x="1255527" y="1712512"/>
                  <a:pt x="1249680" y="1737360"/>
                </a:cubicBezTo>
                <a:cubicBezTo>
                  <a:pt x="1245249" y="1756190"/>
                  <a:pt x="1232937" y="1772349"/>
                  <a:pt x="1226820" y="1790700"/>
                </a:cubicBezTo>
                <a:cubicBezTo>
                  <a:pt x="1215125" y="1825785"/>
                  <a:pt x="1206500" y="1861820"/>
                  <a:pt x="1196340" y="1897380"/>
                </a:cubicBezTo>
                <a:cubicBezTo>
                  <a:pt x="1193800" y="2021840"/>
                  <a:pt x="1203552" y="2147161"/>
                  <a:pt x="1188720" y="2270760"/>
                </a:cubicBezTo>
                <a:cubicBezTo>
                  <a:pt x="1166530" y="2455680"/>
                  <a:pt x="1147864" y="2414350"/>
                  <a:pt x="1104900" y="2514600"/>
                </a:cubicBezTo>
                <a:cubicBezTo>
                  <a:pt x="1078133" y="2577057"/>
                  <a:pt x="1085233" y="2581004"/>
                  <a:pt x="1051560" y="2644140"/>
                </a:cubicBezTo>
                <a:cubicBezTo>
                  <a:pt x="1022650" y="2698347"/>
                  <a:pt x="985071" y="2748021"/>
                  <a:pt x="960120" y="2804160"/>
                </a:cubicBezTo>
                <a:cubicBezTo>
                  <a:pt x="949960" y="2827020"/>
                  <a:pt x="945267" y="2853206"/>
                  <a:pt x="929640" y="2872740"/>
                </a:cubicBezTo>
                <a:cubicBezTo>
                  <a:pt x="913773" y="2892574"/>
                  <a:pt x="889611" y="2904070"/>
                  <a:pt x="868680" y="2918460"/>
                </a:cubicBezTo>
                <a:cubicBezTo>
                  <a:pt x="828214" y="2946280"/>
                  <a:pt x="769952" y="2980644"/>
                  <a:pt x="723900" y="2994660"/>
                </a:cubicBezTo>
                <a:cubicBezTo>
                  <a:pt x="660879" y="3013840"/>
                  <a:pt x="544319" y="3014539"/>
                  <a:pt x="487680" y="3017520"/>
                </a:cubicBezTo>
                <a:cubicBezTo>
                  <a:pt x="462280" y="2994660"/>
                  <a:pt x="431232" y="2976825"/>
                  <a:pt x="411480" y="2948940"/>
                </a:cubicBezTo>
                <a:cubicBezTo>
                  <a:pt x="387178" y="2914631"/>
                  <a:pt x="374456" y="2873390"/>
                  <a:pt x="358140" y="2834640"/>
                </a:cubicBezTo>
                <a:cubicBezTo>
                  <a:pt x="331867" y="2772240"/>
                  <a:pt x="386347" y="2829669"/>
                  <a:pt x="312420" y="2735580"/>
                </a:cubicBezTo>
                <a:cubicBezTo>
                  <a:pt x="300164" y="2719981"/>
                  <a:pt x="281940" y="2710180"/>
                  <a:pt x="266700" y="2697480"/>
                </a:cubicBezTo>
                <a:cubicBezTo>
                  <a:pt x="256540" y="2679700"/>
                  <a:pt x="248507" y="2660523"/>
                  <a:pt x="236220" y="2644140"/>
                </a:cubicBezTo>
                <a:cubicBezTo>
                  <a:pt x="217869" y="2619671"/>
                  <a:pt x="189906" y="2602411"/>
                  <a:pt x="175260" y="2575560"/>
                </a:cubicBezTo>
                <a:cubicBezTo>
                  <a:pt x="158717" y="2545231"/>
                  <a:pt x="154940" y="2509520"/>
                  <a:pt x="144780" y="2476500"/>
                </a:cubicBezTo>
                <a:cubicBezTo>
                  <a:pt x="139700" y="2438400"/>
                  <a:pt x="135613" y="2400154"/>
                  <a:pt x="129540" y="2362200"/>
                </a:cubicBezTo>
                <a:cubicBezTo>
                  <a:pt x="125448" y="2336622"/>
                  <a:pt x="115532" y="2311874"/>
                  <a:pt x="114300" y="2286000"/>
                </a:cubicBezTo>
                <a:cubicBezTo>
                  <a:pt x="112975" y="2258177"/>
                  <a:pt x="125070" y="2163360"/>
                  <a:pt x="137160" y="2133600"/>
                </a:cubicBezTo>
                <a:cubicBezTo>
                  <a:pt x="161533" y="2073604"/>
                  <a:pt x="220980" y="1958340"/>
                  <a:pt x="220980" y="1958340"/>
                </a:cubicBezTo>
                <a:cubicBezTo>
                  <a:pt x="272652" y="1252155"/>
                  <a:pt x="250586" y="1684545"/>
                  <a:pt x="220980" y="411480"/>
                </a:cubicBezTo>
                <a:cubicBezTo>
                  <a:pt x="220387" y="385960"/>
                  <a:pt x="224776" y="358112"/>
                  <a:pt x="213360" y="335280"/>
                </a:cubicBezTo>
                <a:cubicBezTo>
                  <a:pt x="207243" y="323046"/>
                  <a:pt x="187734" y="325653"/>
                  <a:pt x="175260" y="320040"/>
                </a:cubicBezTo>
                <a:cubicBezTo>
                  <a:pt x="36313" y="257514"/>
                  <a:pt x="104165" y="281102"/>
                  <a:pt x="38100" y="259080"/>
                </a:cubicBezTo>
                <a:lnTo>
                  <a:pt x="0" y="27432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9D00C277-CBC8-4465-A520-0A5A37695AAA}"/>
              </a:ext>
            </a:extLst>
          </p:cNvPr>
          <p:cNvCxnSpPr>
            <a:cxnSpLocks/>
          </p:cNvCxnSpPr>
          <p:nvPr/>
        </p:nvCxnSpPr>
        <p:spPr>
          <a:xfrm>
            <a:off x="3470275" y="1773238"/>
            <a:ext cx="93663" cy="160020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D6909730-C463-49C2-985D-1087B8C97AC5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3765550" y="1773238"/>
            <a:ext cx="2025650" cy="1808162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08895E46-FD85-4E51-A925-84BC5664C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>
                <a:ea typeface="宋体" pitchFamily="2" charset="-122"/>
              </a:rPr>
              <a:t>A general design procedure for sequential circuits</a:t>
            </a:r>
            <a:endParaRPr lang="zh-CN" altLang="en-US">
              <a:ea typeface="宋体" pitchFamily="2" charset="-122"/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28AF4689-F388-426B-AFB2-DBDCEDDD8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State Diagram</a:t>
            </a:r>
          </a:p>
          <a:p>
            <a:pPr eaLnBrk="1" hangingPunct="1"/>
            <a:r>
              <a:rPr lang="en-US" altLang="zh-CN"/>
              <a:t>Next-State Table</a:t>
            </a:r>
          </a:p>
          <a:p>
            <a:pPr eaLnBrk="1" hangingPunct="1"/>
            <a:r>
              <a:rPr lang="en-US" altLang="zh-CN"/>
              <a:t>Flip-Flop Transition Table</a:t>
            </a:r>
          </a:p>
          <a:p>
            <a:pPr eaLnBrk="1" hangingPunct="1"/>
            <a:r>
              <a:rPr lang="en-US" altLang="zh-CN"/>
              <a:t>Karnaugh Maps</a:t>
            </a:r>
          </a:p>
          <a:p>
            <a:pPr eaLnBrk="1" hangingPunct="1"/>
            <a:r>
              <a:rPr lang="en-US" altLang="zh-CN"/>
              <a:t>Logic Expressions for Flip-Flop Inputs</a:t>
            </a:r>
          </a:p>
          <a:p>
            <a:pPr eaLnBrk="1" hangingPunct="1"/>
            <a:r>
              <a:rPr lang="en-US" altLang="zh-CN"/>
              <a:t>Counter Implementation</a:t>
            </a:r>
            <a:endParaRPr lang="zh-CN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F417F7D9-5269-4B40-ACBE-F4B446DF6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5BAEC6-8569-4F24-8ED3-786969137004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1">
            <a:extLst>
              <a:ext uri="{FF2B5EF4-FFF2-40B4-BE49-F238E27FC236}">
                <a16:creationId xmlns:a16="http://schemas.microsoft.com/office/drawing/2014/main" id="{437160FB-47CC-45DA-B488-B942FFEB7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55E2F3-93FA-43B6-B49A-81D3D341674E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987" name="TextBox 2">
            <a:extLst>
              <a:ext uri="{FF2B5EF4-FFF2-40B4-BE49-F238E27FC236}">
                <a16:creationId xmlns:a16="http://schemas.microsoft.com/office/drawing/2014/main" id="{2D276596-38FC-4ADE-A4B4-90390EAA7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428625"/>
            <a:ext cx="7929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Example: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Design of a basic 3-bit Gray code counter.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1988" name="Picture 6" descr="fg08_02800">
            <a:extLst>
              <a:ext uri="{FF2B5EF4-FFF2-40B4-BE49-F238E27FC236}">
                <a16:creationId xmlns:a16="http://schemas.microsoft.com/office/drawing/2014/main" id="{B8D57B5F-384A-4317-A250-3DF033ECF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928813"/>
            <a:ext cx="4043362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5">
            <a:extLst>
              <a:ext uri="{FF2B5EF4-FFF2-40B4-BE49-F238E27FC236}">
                <a16:creationId xmlns:a16="http://schemas.microsoft.com/office/drawing/2014/main" id="{FA2015A5-48E3-44D7-95C1-0797BC4E7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071563"/>
            <a:ext cx="8286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Step 1: State Diagram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1">
            <a:extLst>
              <a:ext uri="{FF2B5EF4-FFF2-40B4-BE49-F238E27FC236}">
                <a16:creationId xmlns:a16="http://schemas.microsoft.com/office/drawing/2014/main" id="{6D504562-F99D-4158-A39F-ED38F0A2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2B400F-2EB7-4316-A7B8-1E2F4E974AA4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011" name="TextBox 2">
            <a:extLst>
              <a:ext uri="{FF2B5EF4-FFF2-40B4-BE49-F238E27FC236}">
                <a16:creationId xmlns:a16="http://schemas.microsoft.com/office/drawing/2014/main" id="{797DFC30-33DC-4322-912A-90D712B1C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071563"/>
            <a:ext cx="8286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Step 2: Next-State Table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E621E3F-34B5-415A-9825-136FF0E4F017}"/>
              </a:ext>
            </a:extLst>
          </p:cNvPr>
          <p:cNvGraphicFramePr>
            <a:graphicFrameLocks noGrp="1"/>
          </p:cNvGraphicFramePr>
          <p:nvPr/>
        </p:nvGraphicFramePr>
        <p:xfrm>
          <a:off x="1357313" y="1928813"/>
          <a:ext cx="6096000" cy="3714750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14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Present State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Next State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Q</a:t>
                      </a: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Q</a:t>
                      </a: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Q</a:t>
                      </a: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Q</a:t>
                      </a: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Q</a:t>
                      </a: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Q</a:t>
                      </a:r>
                      <a:r>
                        <a:rPr kumimoji="0" lang="en-US" altLang="zh-CN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1">
            <a:extLst>
              <a:ext uri="{FF2B5EF4-FFF2-40B4-BE49-F238E27FC236}">
                <a16:creationId xmlns:a16="http://schemas.microsoft.com/office/drawing/2014/main" id="{B97ABDB0-7264-42B4-A723-98BB9D49C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8760AE-ADD7-495B-906B-FF32B399950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035" name="TextBox 2">
            <a:extLst>
              <a:ext uri="{FF2B5EF4-FFF2-40B4-BE49-F238E27FC236}">
                <a16:creationId xmlns:a16="http://schemas.microsoft.com/office/drawing/2014/main" id="{F08A3A5A-CF7E-4E58-A1DE-1631666DA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500063"/>
            <a:ext cx="8286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Step 3: Flip-Flop Transition Table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655361A-D494-4B4C-9D56-CEEA3ABC9E54}"/>
              </a:ext>
            </a:extLst>
          </p:cNvPr>
          <p:cNvGraphicFramePr>
            <a:graphicFrameLocks noGrp="1"/>
          </p:cNvGraphicFramePr>
          <p:nvPr/>
        </p:nvGraphicFramePr>
        <p:xfrm>
          <a:off x="1357313" y="1785938"/>
          <a:ext cx="6096000" cy="3343275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4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Output Transitions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Flip-Flop Inputs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Q</a:t>
                      </a: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N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Q</a:t>
                      </a: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N+1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J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K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→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X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→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X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→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X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→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X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Q</a:t>
                      </a: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N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: present state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Q</a:t>
                      </a: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N+1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: next state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X: “don’t care”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4083" name="TextBox 4">
            <a:extLst>
              <a:ext uri="{FF2B5EF4-FFF2-40B4-BE49-F238E27FC236}">
                <a16:creationId xmlns:a16="http://schemas.microsoft.com/office/drawing/2014/main" id="{79809E71-B4F7-49A9-9631-8B3435B4A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1214438"/>
            <a:ext cx="5357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Transition table for a J-K flip-flop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44084" name="Object 52">
            <a:extLst>
              <a:ext uri="{FF2B5EF4-FFF2-40B4-BE49-F238E27FC236}">
                <a16:creationId xmlns:a16="http://schemas.microsoft.com/office/drawing/2014/main" id="{C3E86FDD-A7BC-4E68-B3E3-04D821A1A6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00188" y="5429250"/>
          <a:ext cx="335756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3" imgW="1193800" imgH="254000" progId="Equation.DSMT4">
                  <p:embed/>
                </p:oleObj>
              </mc:Choice>
              <mc:Fallback>
                <p:oleObj name="Equation" r:id="rId3" imgW="1193800" imgH="254000" progId="Equation.DSMT4">
                  <p:embed/>
                  <p:pic>
                    <p:nvPicPr>
                      <p:cNvPr id="44084" name="Object 52">
                        <a:extLst>
                          <a:ext uri="{FF2B5EF4-FFF2-40B4-BE49-F238E27FC236}">
                            <a16:creationId xmlns:a16="http://schemas.microsoft.com/office/drawing/2014/main" id="{C3E86FDD-A7BC-4E68-B3E3-04D821A1A6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5429250"/>
                        <a:ext cx="3357562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1">
            <a:extLst>
              <a:ext uri="{FF2B5EF4-FFF2-40B4-BE49-F238E27FC236}">
                <a16:creationId xmlns:a16="http://schemas.microsoft.com/office/drawing/2014/main" id="{702FF6FB-62E7-4FE0-AE71-2934D44F8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5B6942-9C1B-46A7-A8FD-BD1BC731CFC2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059" name="TextBox 2">
            <a:extLst>
              <a:ext uri="{FF2B5EF4-FFF2-40B4-BE49-F238E27FC236}">
                <a16:creationId xmlns:a16="http://schemas.microsoft.com/office/drawing/2014/main" id="{D3F60AFB-8A7C-4FC3-822F-60864291E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214313"/>
            <a:ext cx="8286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Step 4: Karnaugh Map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5060" name="Picture 6" descr="fg08_02900">
            <a:extLst>
              <a:ext uri="{FF2B5EF4-FFF2-40B4-BE49-F238E27FC236}">
                <a16:creationId xmlns:a16="http://schemas.microsoft.com/office/drawing/2014/main" id="{5810FFA4-3918-4DFA-AA2B-A27C71110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714375"/>
            <a:ext cx="8455025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407A3EC2-279E-4F29-B18F-163EBFA04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2143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 sz="3600">
                <a:ea typeface="宋体" panose="02010600030101010101" pitchFamily="2" charset="-122"/>
              </a:rPr>
              <a:t>A 2-bit Asynchronous Binary Counter</a:t>
            </a:r>
            <a:endParaRPr lang="zh-CN" altLang="en-US" sz="3600">
              <a:ea typeface="宋体" panose="02010600030101010101" pitchFamily="2" charset="-122"/>
            </a:endParaRPr>
          </a:p>
        </p:txBody>
      </p:sp>
      <p:sp>
        <p:nvSpPr>
          <p:cNvPr id="9219" name="Slide Number Placeholder 5">
            <a:extLst>
              <a:ext uri="{FF2B5EF4-FFF2-40B4-BE49-F238E27FC236}">
                <a16:creationId xmlns:a16="http://schemas.microsoft.com/office/drawing/2014/main" id="{FAECDAA5-8018-487F-946C-A5C1919F0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7B17A7-BDA4-4126-B0C0-3BBE348EA048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220" name="Picture 9" descr="fg08_00100">
            <a:extLst>
              <a:ext uri="{FF2B5EF4-FFF2-40B4-BE49-F238E27FC236}">
                <a16:creationId xmlns:a16="http://schemas.microsoft.com/office/drawing/2014/main" id="{1650602A-5201-425B-AB52-699B32700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528763"/>
            <a:ext cx="7358062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fg08_00200">
            <a:extLst>
              <a:ext uri="{FF2B5EF4-FFF2-40B4-BE49-F238E27FC236}">
                <a16:creationId xmlns:a16="http://schemas.microsoft.com/office/drawing/2014/main" id="{6C184BB4-6082-4D09-82B8-FE50123EE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4279900"/>
            <a:ext cx="628650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E190B3B-F4C1-4D25-89A9-DFDD67926F1A}"/>
              </a:ext>
            </a:extLst>
          </p:cNvPr>
          <p:cNvSpPr/>
          <p:nvPr/>
        </p:nvSpPr>
        <p:spPr>
          <a:xfrm>
            <a:off x="3005138" y="4840288"/>
            <a:ext cx="4537075" cy="173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1">
            <a:extLst>
              <a:ext uri="{FF2B5EF4-FFF2-40B4-BE49-F238E27FC236}">
                <a16:creationId xmlns:a16="http://schemas.microsoft.com/office/drawing/2014/main" id="{8A01B142-C4FB-4692-ACF5-EBBD18870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AD4AC4-F26B-4BA8-86F9-DBBBDFB44547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6083" name="Picture 6" descr="fg08_03000">
            <a:extLst>
              <a:ext uri="{FF2B5EF4-FFF2-40B4-BE49-F238E27FC236}">
                <a16:creationId xmlns:a16="http://schemas.microsoft.com/office/drawing/2014/main" id="{2A1285B3-BEF8-467F-9DBD-106B64A9A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785813"/>
            <a:ext cx="7566025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1">
            <a:extLst>
              <a:ext uri="{FF2B5EF4-FFF2-40B4-BE49-F238E27FC236}">
                <a16:creationId xmlns:a16="http://schemas.microsoft.com/office/drawing/2014/main" id="{E2B84BA6-8894-400D-9BA9-CCAEE3EA8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ACCF0E-69AE-4C35-853D-55A35BBBF46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107" name="TextBox 2">
            <a:extLst>
              <a:ext uri="{FF2B5EF4-FFF2-40B4-BE49-F238E27FC236}">
                <a16:creationId xmlns:a16="http://schemas.microsoft.com/office/drawing/2014/main" id="{21DD5C61-B102-4ABC-9916-1081B1F50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500063"/>
            <a:ext cx="8286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Step 5: Logic Expressions for Flip-Flop Inputs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47108" name="Object 2">
            <a:extLst>
              <a:ext uri="{FF2B5EF4-FFF2-40B4-BE49-F238E27FC236}">
                <a16:creationId xmlns:a16="http://schemas.microsoft.com/office/drawing/2014/main" id="{12007078-5DAA-4AE1-8F70-665FB97CF4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43125" y="1714500"/>
          <a:ext cx="4857750" cy="425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3" imgW="1739900" imgH="1524000" progId="Equation.DSMT4">
                  <p:embed/>
                </p:oleObj>
              </mc:Choice>
              <mc:Fallback>
                <p:oleObj name="Equation" r:id="rId3" imgW="1739900" imgH="1524000" progId="Equation.DSMT4">
                  <p:embed/>
                  <p:pic>
                    <p:nvPicPr>
                      <p:cNvPr id="47108" name="Object 2">
                        <a:extLst>
                          <a:ext uri="{FF2B5EF4-FFF2-40B4-BE49-F238E27FC236}">
                            <a16:creationId xmlns:a16="http://schemas.microsoft.com/office/drawing/2014/main" id="{12007078-5DAA-4AE1-8F70-665FB97CF4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1714500"/>
                        <a:ext cx="4857750" cy="425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1">
            <a:extLst>
              <a:ext uri="{FF2B5EF4-FFF2-40B4-BE49-F238E27FC236}">
                <a16:creationId xmlns:a16="http://schemas.microsoft.com/office/drawing/2014/main" id="{5B837CD8-E17C-4738-B71A-E495EAADF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5A6A22-1E03-48A2-A364-3B2B65C56393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31" name="TextBox 2">
            <a:extLst>
              <a:ext uri="{FF2B5EF4-FFF2-40B4-BE49-F238E27FC236}">
                <a16:creationId xmlns:a16="http://schemas.microsoft.com/office/drawing/2014/main" id="{F5FE9186-EEDC-48B3-A66A-E7A38D1EB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500063"/>
            <a:ext cx="8286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Step 6: Counter Implementation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8132" name="Picture 6" descr="fg08_03100">
            <a:extLst>
              <a:ext uri="{FF2B5EF4-FFF2-40B4-BE49-F238E27FC236}">
                <a16:creationId xmlns:a16="http://schemas.microsoft.com/office/drawing/2014/main" id="{E7B1082F-C67F-483F-8421-59EE27F4F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82738"/>
            <a:ext cx="8342313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1">
            <a:extLst>
              <a:ext uri="{FF2B5EF4-FFF2-40B4-BE49-F238E27FC236}">
                <a16:creationId xmlns:a16="http://schemas.microsoft.com/office/drawing/2014/main" id="{9CB70737-ACAA-460E-8BBC-25D29CBA3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AD6D84-12DE-4808-AC18-2BE6CE601214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155" name="TextBox 3">
            <a:extLst>
              <a:ext uri="{FF2B5EF4-FFF2-40B4-BE49-F238E27FC236}">
                <a16:creationId xmlns:a16="http://schemas.microsoft.com/office/drawing/2014/main" id="{57A03534-2C60-400E-8418-D25F9C7CE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428625"/>
            <a:ext cx="79295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Example: Develop a synchronous 3-bit up/down counter with a Gray code sequence.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156" name="TextBox 5">
            <a:extLst>
              <a:ext uri="{FF2B5EF4-FFF2-40B4-BE49-F238E27FC236}">
                <a16:creationId xmlns:a16="http://schemas.microsoft.com/office/drawing/2014/main" id="{9713CAA0-1E6E-4EFA-B539-002389CF4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285875"/>
            <a:ext cx="8286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Step 1: State Diagram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9157" name="Picture 6" descr="fg08_03500">
            <a:extLst>
              <a:ext uri="{FF2B5EF4-FFF2-40B4-BE49-F238E27FC236}">
                <a16:creationId xmlns:a16="http://schemas.microsoft.com/office/drawing/2014/main" id="{8E52B341-D0AF-4ECD-8563-4E5F382FD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857375"/>
            <a:ext cx="4710113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1">
            <a:extLst>
              <a:ext uri="{FF2B5EF4-FFF2-40B4-BE49-F238E27FC236}">
                <a16:creationId xmlns:a16="http://schemas.microsoft.com/office/drawing/2014/main" id="{9FFEC155-6D0E-4432-85CA-8A44FDAD1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3ED197-709E-4E67-A9ED-D5FF58303FBD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179" name="TextBox 2">
            <a:extLst>
              <a:ext uri="{FF2B5EF4-FFF2-40B4-BE49-F238E27FC236}">
                <a16:creationId xmlns:a16="http://schemas.microsoft.com/office/drawing/2014/main" id="{F3956F10-6F8E-4F12-A3EC-D1CD964CB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785813"/>
            <a:ext cx="8286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Step 2: Next-State Table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E217820-937D-4004-918F-5C64085323C2}"/>
              </a:ext>
            </a:extLst>
          </p:cNvPr>
          <p:cNvGraphicFramePr>
            <a:graphicFrameLocks noGrp="1"/>
          </p:cNvGraphicFramePr>
          <p:nvPr/>
        </p:nvGraphicFramePr>
        <p:xfrm>
          <a:off x="1428750" y="1643063"/>
          <a:ext cx="6096000" cy="4086225"/>
        </p:xfrm>
        <a:graphic>
          <a:graphicData uri="http://schemas.openxmlformats.org/drawingml/2006/table">
            <a:tbl>
              <a:tblPr/>
              <a:tblGrid>
                <a:gridCol w="677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8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8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8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14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Present State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Next State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Q</a:t>
                      </a: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Q</a:t>
                      </a: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Q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Y=0 (DOWN)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Y=1 (UP)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Q</a:t>
                      </a: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Q</a:t>
                      </a: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Q</a:t>
                      </a: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Q</a:t>
                      </a: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Q</a:t>
                      </a: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Q</a:t>
                      </a: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1">
            <a:extLst>
              <a:ext uri="{FF2B5EF4-FFF2-40B4-BE49-F238E27FC236}">
                <a16:creationId xmlns:a16="http://schemas.microsoft.com/office/drawing/2014/main" id="{712AC752-2FA4-461D-B6B3-84C075644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9C984F-31C2-4321-A3F5-5D86562CE6D2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03" name="TextBox 2">
            <a:extLst>
              <a:ext uri="{FF2B5EF4-FFF2-40B4-BE49-F238E27FC236}">
                <a16:creationId xmlns:a16="http://schemas.microsoft.com/office/drawing/2014/main" id="{ABF8D646-5DD7-4900-91A5-9C79F83DF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500063"/>
            <a:ext cx="8286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Step 3: Flip-Flop Transition Table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947CBA4-2281-405C-B988-3EA6C3078991}"/>
              </a:ext>
            </a:extLst>
          </p:cNvPr>
          <p:cNvGraphicFramePr>
            <a:graphicFrameLocks noGrp="1"/>
          </p:cNvGraphicFramePr>
          <p:nvPr/>
        </p:nvGraphicFramePr>
        <p:xfrm>
          <a:off x="1357313" y="1785938"/>
          <a:ext cx="6096000" cy="3343275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4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Output Transitions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Flip-Flop Inputs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Q</a:t>
                      </a: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N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Q</a:t>
                      </a: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N+1</a:t>
                      </a:r>
                      <a:endParaRPr kumimoji="0" lang="zh-CN" altLang="en-U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J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K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→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X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→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X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→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X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→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X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Q</a:t>
                      </a: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N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: present state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Q</a:t>
                      </a:r>
                      <a:r>
                        <a:rPr kumimoji="0" lang="en-US" altLang="zh-C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N+1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: next state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X: “don’t care”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1251" name="TextBox 4">
            <a:extLst>
              <a:ext uri="{FF2B5EF4-FFF2-40B4-BE49-F238E27FC236}">
                <a16:creationId xmlns:a16="http://schemas.microsoft.com/office/drawing/2014/main" id="{AE8819AC-775F-4517-8C93-04DAAA039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1214438"/>
            <a:ext cx="5357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Transition table for a J-K flip-flop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灯片编号占位符 1">
            <a:extLst>
              <a:ext uri="{FF2B5EF4-FFF2-40B4-BE49-F238E27FC236}">
                <a16:creationId xmlns:a16="http://schemas.microsoft.com/office/drawing/2014/main" id="{54D985F8-52A2-455F-B500-47BE68FFC1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32938C-65B1-4940-8443-80A40CF72AB2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2227" name="Picture 6" descr="fg08_02900">
            <a:extLst>
              <a:ext uri="{FF2B5EF4-FFF2-40B4-BE49-F238E27FC236}">
                <a16:creationId xmlns:a16="http://schemas.microsoft.com/office/drawing/2014/main" id="{F3345828-4AEA-4858-B79B-BA7D12D3D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" t="57405" r="65480" b="14391"/>
          <a:stretch>
            <a:fillRect/>
          </a:stretch>
        </p:blipFill>
        <p:spPr bwMode="auto">
          <a:xfrm>
            <a:off x="6372225" y="5105400"/>
            <a:ext cx="25209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6C954A1-ABEB-450E-9407-49E674119775}"/>
              </a:ext>
            </a:extLst>
          </p:cNvPr>
          <p:cNvGraphicFramePr>
            <a:graphicFrameLocks noGrp="1"/>
          </p:cNvGraphicFramePr>
          <p:nvPr/>
        </p:nvGraphicFramePr>
        <p:xfrm>
          <a:off x="611188" y="1196975"/>
          <a:ext cx="6096000" cy="4086225"/>
        </p:xfrm>
        <a:graphic>
          <a:graphicData uri="http://schemas.openxmlformats.org/drawingml/2006/table">
            <a:tbl>
              <a:tblPr/>
              <a:tblGrid>
                <a:gridCol w="677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8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8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8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14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Present State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Next State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Q</a:t>
                      </a: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Q</a:t>
                      </a: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Q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Y=0 (DOWN)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Y=1 (UP)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Q</a:t>
                      </a: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Q</a:t>
                      </a: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Q</a:t>
                      </a: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Q</a:t>
                      </a: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Q</a:t>
                      </a: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Q</a:t>
                      </a:r>
                      <a:r>
                        <a:rPr kumimoji="0" lang="en-US" altLang="zh-CN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2" descr="Slide36">
            <a:extLst>
              <a:ext uri="{FF2B5EF4-FFF2-40B4-BE49-F238E27FC236}">
                <a16:creationId xmlns:a16="http://schemas.microsoft.com/office/drawing/2014/main" id="{30EF1754-61D6-463D-BF67-5C3E111B5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857250"/>
            <a:ext cx="8929687" cy="66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Slide Number Placeholder 1">
            <a:extLst>
              <a:ext uri="{FF2B5EF4-FFF2-40B4-BE49-F238E27FC236}">
                <a16:creationId xmlns:a16="http://schemas.microsoft.com/office/drawing/2014/main" id="{3722B9AD-7DEB-48DB-A15B-16AE4CDD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4E5C1F-562A-46D7-ADDC-7A0FF6ACF22E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252" name="TextBox 2">
            <a:extLst>
              <a:ext uri="{FF2B5EF4-FFF2-40B4-BE49-F238E27FC236}">
                <a16:creationId xmlns:a16="http://schemas.microsoft.com/office/drawing/2014/main" id="{6D6FB49E-09C7-4953-86F5-805BA44E4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214313"/>
            <a:ext cx="8286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Step 4: Karnaugh Map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1">
            <a:extLst>
              <a:ext uri="{FF2B5EF4-FFF2-40B4-BE49-F238E27FC236}">
                <a16:creationId xmlns:a16="http://schemas.microsoft.com/office/drawing/2014/main" id="{A7927F9B-71CF-493F-B5F8-53616A9F9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75FAD-22E4-4B09-BFF1-13528552C70D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275" name="TextBox 2">
            <a:extLst>
              <a:ext uri="{FF2B5EF4-FFF2-40B4-BE49-F238E27FC236}">
                <a16:creationId xmlns:a16="http://schemas.microsoft.com/office/drawing/2014/main" id="{1386B73B-C771-4CB7-9AA6-E0E41DD16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500063"/>
            <a:ext cx="8286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Step 5: Logic Expressions for Flip-Flop Inputs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54276" name="Object 2">
            <a:extLst>
              <a:ext uri="{FF2B5EF4-FFF2-40B4-BE49-F238E27FC236}">
                <a16:creationId xmlns:a16="http://schemas.microsoft.com/office/drawing/2014/main" id="{EA6CCBEE-87FA-4A8A-B49C-5C58B19FAF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33463" y="1285875"/>
          <a:ext cx="6534150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3" imgW="2362200" imgH="1549400" progId="Equation.DSMT4">
                  <p:embed/>
                </p:oleObj>
              </mc:Choice>
              <mc:Fallback>
                <p:oleObj name="Equation" r:id="rId3" imgW="2362200" imgH="1549400" progId="Equation.DSMT4">
                  <p:embed/>
                  <p:pic>
                    <p:nvPicPr>
                      <p:cNvPr id="54276" name="Object 2">
                        <a:extLst>
                          <a:ext uri="{FF2B5EF4-FFF2-40B4-BE49-F238E27FC236}">
                            <a16:creationId xmlns:a16="http://schemas.microsoft.com/office/drawing/2014/main" id="{EA6CCBEE-87FA-4A8A-B49C-5C58B19FAF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463" y="1285875"/>
                        <a:ext cx="6534150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1">
            <a:extLst>
              <a:ext uri="{FF2B5EF4-FFF2-40B4-BE49-F238E27FC236}">
                <a16:creationId xmlns:a16="http://schemas.microsoft.com/office/drawing/2014/main" id="{0DC23667-1B28-4086-8FAE-517A43868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A3D3AD-8A71-419B-9713-5E9F2323B1C7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5299" name="Picture 6" descr="fg08_03700">
            <a:extLst>
              <a:ext uri="{FF2B5EF4-FFF2-40B4-BE49-F238E27FC236}">
                <a16:creationId xmlns:a16="http://schemas.microsoft.com/office/drawing/2014/main" id="{AE816331-4DD2-40CA-B713-1F695323D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736600"/>
            <a:ext cx="4727575" cy="604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Box 3">
            <a:extLst>
              <a:ext uri="{FF2B5EF4-FFF2-40B4-BE49-F238E27FC236}">
                <a16:creationId xmlns:a16="http://schemas.microsoft.com/office/drawing/2014/main" id="{C8620C00-21C2-476E-AFB7-99355F7CC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85750"/>
            <a:ext cx="8286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Step 6: Counter Implementation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B753B56B-DCEF-41A0-9F66-329765003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5715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 sz="3600">
                <a:ea typeface="宋体" panose="02010600030101010101" pitchFamily="2" charset="-122"/>
              </a:rPr>
              <a:t>A 3-bit Asynchronous Binary Counter</a:t>
            </a:r>
            <a:endParaRPr lang="zh-CN" altLang="en-US" sz="3600">
              <a:ea typeface="宋体" panose="02010600030101010101" pitchFamily="2" charset="-122"/>
            </a:endParaRPr>
          </a:p>
        </p:txBody>
      </p:sp>
      <p:sp>
        <p:nvSpPr>
          <p:cNvPr id="10243" name="Slide Number Placeholder 4">
            <a:extLst>
              <a:ext uri="{FF2B5EF4-FFF2-40B4-BE49-F238E27FC236}">
                <a16:creationId xmlns:a16="http://schemas.microsoft.com/office/drawing/2014/main" id="{EF5CC22C-0243-423B-A338-5D17E2FE5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51E064-E729-45D6-90F8-7385DE8802B1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244" name="Picture 6" descr="fg08_00300">
            <a:extLst>
              <a:ext uri="{FF2B5EF4-FFF2-40B4-BE49-F238E27FC236}">
                <a16:creationId xmlns:a16="http://schemas.microsoft.com/office/drawing/2014/main" id="{1ABF7C52-B8DF-4082-B60C-3274F892B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785938"/>
            <a:ext cx="6332538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4092C00-9FFD-47F3-BF0B-7553A2006CEB}"/>
              </a:ext>
            </a:extLst>
          </p:cNvPr>
          <p:cNvSpPr/>
          <p:nvPr/>
        </p:nvSpPr>
        <p:spPr>
          <a:xfrm>
            <a:off x="1979613" y="4508500"/>
            <a:ext cx="5638800" cy="1847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3" descr="AAGIHEF0">
            <a:extLst>
              <a:ext uri="{FF2B5EF4-FFF2-40B4-BE49-F238E27FC236}">
                <a16:creationId xmlns:a16="http://schemas.microsoft.com/office/drawing/2014/main" id="{9E2EB17D-D86D-4179-8730-C29FDDC03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19200"/>
            <a:ext cx="2719388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8">
            <a:extLst>
              <a:ext uri="{FF2B5EF4-FFF2-40B4-BE49-F238E27FC236}">
                <a16:creationId xmlns:a16="http://schemas.microsoft.com/office/drawing/2014/main" id="{C8222A43-B299-45BA-9B31-AAAC75F43C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762000"/>
            <a:ext cx="1219200" cy="449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8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Example</a:t>
            </a:r>
            <a:endParaRPr lang="zh-CN" altLang="en-US" sz="28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6" name="WordArt 19">
            <a:extLst>
              <a:ext uri="{FF2B5EF4-FFF2-40B4-BE49-F238E27FC236}">
                <a16:creationId xmlns:a16="http://schemas.microsoft.com/office/drawing/2014/main" id="{96718A06-B29D-4098-B6E2-F955C28A4A7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1371600"/>
            <a:ext cx="1219200" cy="449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8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Solution</a:t>
            </a:r>
            <a:endParaRPr lang="zh-CN" altLang="en-US" sz="28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D9422137-3067-4888-B36E-C2A807B12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85800"/>
            <a:ext cx="6553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9pPr>
          </a:lstStyle>
          <a:p>
            <a:pPr eaLnBrk="1" hangingPunct="1"/>
            <a:r>
              <a:rPr lang="en-US" altLang="zh-CN" sz="2000"/>
              <a:t>Design a counter with the following counting sequence:</a:t>
            </a:r>
          </a:p>
          <a:p>
            <a:pPr eaLnBrk="1" hangingPunct="1"/>
            <a:r>
              <a:rPr lang="en-US" altLang="zh-CN" sz="2000"/>
              <a:t>001</a:t>
            </a:r>
            <a:r>
              <a:rPr lang="en-US" altLang="zh-CN" sz="2000">
                <a:sym typeface="Wingdings" panose="05000000000000000000" pitchFamily="2" charset="2"/>
              </a:rPr>
              <a:t>010101111001…</a:t>
            </a:r>
            <a:endParaRPr lang="zh-CN" altLang="en-US" sz="200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724A08F-39B6-4C78-83D3-BA65509050C7}"/>
              </a:ext>
            </a:extLst>
          </p:cNvPr>
          <p:cNvGraphicFramePr>
            <a:graphicFrameLocks noGrp="1"/>
          </p:cNvGraphicFramePr>
          <p:nvPr/>
        </p:nvGraphicFramePr>
        <p:xfrm>
          <a:off x="1219200" y="2590800"/>
          <a:ext cx="3094038" cy="2488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7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77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77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739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rgbClr val="404040"/>
                          </a:solidFill>
                        </a:rPr>
                        <a:t>Current State</a:t>
                      </a:r>
                    </a:p>
                  </a:txBody>
                  <a:tcPr marL="91429" marR="91429" marT="45711" marB="45711"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rgbClr val="404040"/>
                          </a:solidFill>
                        </a:rPr>
                        <a:t>Next State</a:t>
                      </a:r>
                    </a:p>
                  </a:txBody>
                  <a:tcPr marL="91429" marR="91429" marT="45711" marB="45711"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rgbClr val="404040"/>
                          </a:solidFill>
                        </a:rPr>
                        <a:t>Q2</a:t>
                      </a:r>
                      <a:endParaRPr lang="zh-CN" altLang="en-US" sz="1800" dirty="0">
                        <a:solidFill>
                          <a:srgbClr val="404040"/>
                        </a:solidFill>
                      </a:endParaRPr>
                    </a:p>
                  </a:txBody>
                  <a:tcPr marL="91429" marR="91429" marT="45711" marB="45711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rgbClr val="404040"/>
                          </a:solidFill>
                        </a:rPr>
                        <a:t>Q1</a:t>
                      </a:r>
                      <a:endParaRPr lang="zh-CN" altLang="en-US" sz="1800" dirty="0">
                        <a:solidFill>
                          <a:srgbClr val="404040"/>
                        </a:solidFill>
                      </a:endParaRPr>
                    </a:p>
                  </a:txBody>
                  <a:tcPr marL="91429" marR="91429" marT="45711" marB="45711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rgbClr val="404040"/>
                          </a:solidFill>
                        </a:rPr>
                        <a:t>Q0</a:t>
                      </a:r>
                      <a:endParaRPr lang="zh-CN" altLang="en-US" sz="1800" dirty="0">
                        <a:solidFill>
                          <a:srgbClr val="404040"/>
                        </a:solidFill>
                      </a:endParaRPr>
                    </a:p>
                  </a:txBody>
                  <a:tcPr marL="91429" marR="91429" marT="45711" marB="45711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rgbClr val="404040"/>
                          </a:solidFill>
                        </a:rPr>
                        <a:t>Q2</a:t>
                      </a:r>
                      <a:endParaRPr lang="zh-CN" altLang="en-US" sz="1800" dirty="0">
                        <a:solidFill>
                          <a:srgbClr val="404040"/>
                        </a:solidFill>
                      </a:endParaRPr>
                    </a:p>
                  </a:txBody>
                  <a:tcPr marL="91429" marR="91429" marT="45711" marB="45711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rgbClr val="404040"/>
                          </a:solidFill>
                        </a:rPr>
                        <a:t>Q1</a:t>
                      </a:r>
                      <a:endParaRPr lang="zh-CN" altLang="en-US" sz="1800" dirty="0">
                        <a:solidFill>
                          <a:srgbClr val="404040"/>
                        </a:solidFill>
                      </a:endParaRPr>
                    </a:p>
                  </a:txBody>
                  <a:tcPr marL="91429" marR="91429" marT="45711" marB="45711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solidFill>
                            <a:srgbClr val="404040"/>
                          </a:solidFill>
                        </a:rPr>
                        <a:t>Q0</a:t>
                      </a:r>
                      <a:endParaRPr lang="zh-CN" altLang="en-US" sz="1800" dirty="0">
                        <a:solidFill>
                          <a:srgbClr val="404040"/>
                        </a:solidFill>
                      </a:endParaRPr>
                    </a:p>
                  </a:txBody>
                  <a:tcPr marL="91429" marR="91429" marT="45711" marB="45711"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7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0</a:t>
                      </a:r>
                      <a:endParaRPr lang="zh-CN" altLang="en-US" sz="1800" dirty="0"/>
                    </a:p>
                  </a:txBody>
                  <a:tcPr marL="91429" marR="9142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0</a:t>
                      </a:r>
                      <a:endParaRPr lang="zh-CN" altLang="en-US" sz="1800" dirty="0"/>
                    </a:p>
                  </a:txBody>
                  <a:tcPr marL="91429" marR="9142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</a:t>
                      </a:r>
                      <a:endParaRPr lang="zh-CN" altLang="en-US" sz="1800" dirty="0"/>
                    </a:p>
                  </a:txBody>
                  <a:tcPr marL="91429" marR="9142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0</a:t>
                      </a:r>
                      <a:endParaRPr lang="zh-CN" altLang="en-US" sz="1800" dirty="0"/>
                    </a:p>
                  </a:txBody>
                  <a:tcPr marL="91429" marR="9142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</a:t>
                      </a:r>
                      <a:endParaRPr lang="zh-CN" altLang="en-US" sz="1800" dirty="0"/>
                    </a:p>
                  </a:txBody>
                  <a:tcPr marL="91429" marR="9142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0</a:t>
                      </a:r>
                      <a:endParaRPr lang="zh-CN" altLang="en-US" sz="1800" dirty="0"/>
                    </a:p>
                  </a:txBody>
                  <a:tcPr marL="91429" marR="91429"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7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0</a:t>
                      </a:r>
                      <a:endParaRPr lang="zh-CN" altLang="en-US" sz="1800" dirty="0"/>
                    </a:p>
                  </a:txBody>
                  <a:tcPr marL="91429" marR="9142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</a:t>
                      </a:r>
                      <a:endParaRPr lang="zh-CN" altLang="en-US" sz="1800" dirty="0"/>
                    </a:p>
                  </a:txBody>
                  <a:tcPr marL="91429" marR="9142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0</a:t>
                      </a:r>
                      <a:endParaRPr lang="zh-CN" altLang="en-US" sz="1800" dirty="0"/>
                    </a:p>
                  </a:txBody>
                  <a:tcPr marL="91429" marR="9142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</a:t>
                      </a:r>
                      <a:endParaRPr lang="zh-CN" altLang="en-US" sz="1800" dirty="0"/>
                    </a:p>
                  </a:txBody>
                  <a:tcPr marL="91429" marR="9142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0</a:t>
                      </a:r>
                      <a:endParaRPr lang="zh-CN" altLang="en-US" sz="1800" dirty="0"/>
                    </a:p>
                  </a:txBody>
                  <a:tcPr marL="91429" marR="9142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</a:t>
                      </a:r>
                      <a:endParaRPr lang="zh-CN" altLang="en-US" sz="1800" dirty="0"/>
                    </a:p>
                  </a:txBody>
                  <a:tcPr marL="91429" marR="91429"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7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</a:t>
                      </a:r>
                      <a:endParaRPr lang="zh-CN" altLang="en-US" sz="1800" dirty="0"/>
                    </a:p>
                  </a:txBody>
                  <a:tcPr marL="91429" marR="9142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0</a:t>
                      </a:r>
                      <a:endParaRPr lang="zh-CN" altLang="en-US" sz="1800" dirty="0"/>
                    </a:p>
                  </a:txBody>
                  <a:tcPr marL="91429" marR="9142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</a:t>
                      </a:r>
                      <a:endParaRPr lang="zh-CN" altLang="en-US" sz="1800" dirty="0"/>
                    </a:p>
                  </a:txBody>
                  <a:tcPr marL="91429" marR="9142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</a:t>
                      </a:r>
                      <a:endParaRPr lang="zh-CN" altLang="en-US" sz="1800" dirty="0"/>
                    </a:p>
                  </a:txBody>
                  <a:tcPr marL="91429" marR="9142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</a:t>
                      </a:r>
                      <a:endParaRPr lang="zh-CN" altLang="en-US" sz="1800" dirty="0"/>
                    </a:p>
                  </a:txBody>
                  <a:tcPr marL="91429" marR="9142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</a:t>
                      </a:r>
                      <a:endParaRPr lang="zh-CN" altLang="en-US" sz="1800" dirty="0"/>
                    </a:p>
                  </a:txBody>
                  <a:tcPr marL="91429" marR="91429" marT="45711" marB="457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7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</a:t>
                      </a:r>
                      <a:endParaRPr lang="zh-CN" altLang="en-US" sz="1800" dirty="0"/>
                    </a:p>
                  </a:txBody>
                  <a:tcPr marL="91429" marR="9142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</a:t>
                      </a:r>
                      <a:endParaRPr lang="zh-CN" altLang="en-US" sz="1800" dirty="0"/>
                    </a:p>
                  </a:txBody>
                  <a:tcPr marL="91429" marR="9142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</a:t>
                      </a:r>
                      <a:endParaRPr lang="zh-CN" altLang="en-US" sz="1800" dirty="0"/>
                    </a:p>
                  </a:txBody>
                  <a:tcPr marL="91429" marR="9142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0</a:t>
                      </a:r>
                      <a:endParaRPr lang="zh-CN" altLang="en-US" sz="1800" dirty="0"/>
                    </a:p>
                  </a:txBody>
                  <a:tcPr marL="91429" marR="9142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0</a:t>
                      </a:r>
                      <a:endParaRPr lang="zh-CN" altLang="en-US" sz="1800" dirty="0"/>
                    </a:p>
                  </a:txBody>
                  <a:tcPr marL="91429" marR="9142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</a:t>
                      </a:r>
                      <a:endParaRPr lang="zh-CN" altLang="en-US" sz="1800" dirty="0"/>
                    </a:p>
                  </a:txBody>
                  <a:tcPr marL="91429" marR="91429" marT="45711" marB="4571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0A557CC-0B2C-436B-AC71-075315119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133600"/>
            <a:ext cx="4295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9pPr>
          </a:lstStyle>
          <a:p>
            <a:r>
              <a:rPr kumimoji="1" lang="en-US" altLang="zh-CN"/>
              <a:t>(1) Determine the next state table</a:t>
            </a:r>
            <a:endParaRPr kumimoji="1" lang="zh-CN" altLang="en-US"/>
          </a:p>
        </p:txBody>
      </p:sp>
      <p:pic>
        <p:nvPicPr>
          <p:cNvPr id="11" name="Picture 6" descr="fg08_02900">
            <a:extLst>
              <a:ext uri="{FF2B5EF4-FFF2-40B4-BE49-F238E27FC236}">
                <a16:creationId xmlns:a16="http://schemas.microsoft.com/office/drawing/2014/main" id="{8406BBB9-2EB4-4846-9D1F-FA6F985CC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" t="57405" r="65480" b="14391"/>
          <a:stretch>
            <a:fillRect/>
          </a:stretch>
        </p:blipFill>
        <p:spPr bwMode="auto">
          <a:xfrm>
            <a:off x="5023764" y="4199993"/>
            <a:ext cx="3009320" cy="197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814654-2453-416E-8C82-4808668AC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85800"/>
            <a:ext cx="457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9pPr>
          </a:lstStyle>
          <a:p>
            <a:r>
              <a:rPr kumimoji="1" lang="en-US" altLang="zh-CN"/>
              <a:t>(2) Find the K-maps for all J-K FFs</a:t>
            </a:r>
            <a:endParaRPr kumimoji="1" lang="zh-CN" altLang="en-US"/>
          </a:p>
        </p:txBody>
      </p:sp>
      <p:pic>
        <p:nvPicPr>
          <p:cNvPr id="5" name="Picture 3" descr="AAGIHEE0">
            <a:extLst>
              <a:ext uri="{FF2B5EF4-FFF2-40B4-BE49-F238E27FC236}">
                <a16:creationId xmlns:a16="http://schemas.microsoft.com/office/drawing/2014/main" id="{B9A9F0B5-E5D8-46F4-9949-8DA6EFD5B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854825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B8F0E4-CB23-466B-86E5-E2E3E07C0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85800"/>
            <a:ext cx="2620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9pPr>
          </a:lstStyle>
          <a:p>
            <a:r>
              <a:rPr kumimoji="1" lang="en-US" altLang="zh-CN"/>
              <a:t>(3) Draw the circuit</a:t>
            </a:r>
            <a:endParaRPr kumimoji="1" lang="zh-CN" altLang="en-US"/>
          </a:p>
        </p:txBody>
      </p:sp>
      <p:pic>
        <p:nvPicPr>
          <p:cNvPr id="6" name="Picture 3" descr="AAGIHED0">
            <a:extLst>
              <a:ext uri="{FF2B5EF4-FFF2-40B4-BE49-F238E27FC236}">
                <a16:creationId xmlns:a16="http://schemas.microsoft.com/office/drawing/2014/main" id="{20F6ED85-9D6C-49EF-83A0-7F442238B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5501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FC642F-24C3-46CA-80E2-EAB81A374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950" y="912813"/>
            <a:ext cx="7543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9pPr>
          </a:lstStyle>
          <a:p>
            <a:r>
              <a:rPr kumimoji="1" lang="en-US" altLang="zh-CN"/>
              <a:t>(4) Check whether the circuit is able to self start </a:t>
            </a:r>
            <a:r>
              <a:rPr kumimoji="1" lang="en-US" altLang="zh-CN">
                <a:solidFill>
                  <a:srgbClr val="FF0000"/>
                </a:solidFill>
              </a:rPr>
              <a:t>(Optional) </a:t>
            </a:r>
            <a:endParaRPr kumimoji="1" lang="zh-CN" altLang="en-US">
              <a:solidFill>
                <a:srgbClr val="FF0000"/>
              </a:solidFill>
            </a:endParaRPr>
          </a:p>
        </p:txBody>
      </p:sp>
      <p:pic>
        <p:nvPicPr>
          <p:cNvPr id="5" name="Picture 3" descr="AAGIHED0">
            <a:extLst>
              <a:ext uri="{FF2B5EF4-FFF2-40B4-BE49-F238E27FC236}">
                <a16:creationId xmlns:a16="http://schemas.microsoft.com/office/drawing/2014/main" id="{FC13A570-5A4A-4703-A3A8-5A551D37A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17650"/>
            <a:ext cx="54102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31BE9E82-A5F0-4924-B2FD-663728520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114800"/>
            <a:ext cx="76200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>
                <a:latin typeface="Times New Roman" charset="0"/>
                <a:ea typeface="ヒラギノ角ゴ Pro W3" charset="0"/>
              </a:rPr>
              <a:t>Determine if the circuit is able to enter one of the desired states (in the state diagram) after a finite number of transitions.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dirty="0">
                <a:latin typeface="Times New Roman" charset="0"/>
                <a:ea typeface="ヒラギノ角ゴ Pro W3" charset="0"/>
              </a:rPr>
              <a:t>If it can not, you may have to re-design the circuit.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B2C71980-F5DC-42EE-AD10-4FF57623E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8.5 Cascaded Counters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id="{BBD1C900-89FB-4393-BFC9-D78BF23E7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Connect counter to achieve higher-modulus operation</a:t>
            </a:r>
          </a:p>
          <a:p>
            <a:pPr eaLnBrk="1" hangingPunct="1"/>
            <a:r>
              <a:rPr lang="en-US" altLang="zh-CN"/>
              <a:t>Cascading</a:t>
            </a:r>
          </a:p>
          <a:p>
            <a:pPr lvl="1" eaLnBrk="1" hangingPunct="1"/>
            <a:r>
              <a:rPr lang="en-US" altLang="zh-CN"/>
              <a:t>The last-stage output of one counter drives the input of the next counter</a:t>
            </a:r>
            <a:endParaRPr lang="zh-CN" altLang="en-US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D6C22C2D-9EEF-4B3B-8BBD-89C52872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6A2082-C81E-4236-90F4-A9AE635F0D72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1">
            <a:extLst>
              <a:ext uri="{FF2B5EF4-FFF2-40B4-BE49-F238E27FC236}">
                <a16:creationId xmlns:a16="http://schemas.microsoft.com/office/drawing/2014/main" id="{0B689281-C4FD-44D0-A91C-2B8802899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4A4521-0399-45B0-970B-B5FDAF1416BE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7347" name="Picture 6" descr="fg08_03800">
            <a:extLst>
              <a:ext uri="{FF2B5EF4-FFF2-40B4-BE49-F238E27FC236}">
                <a16:creationId xmlns:a16="http://schemas.microsoft.com/office/drawing/2014/main" id="{50AD7278-D1EF-4F8D-BAAC-315C902F7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714375"/>
            <a:ext cx="8342312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DC85AC93-6E8F-4485-B6C2-1D498771D4CF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228600"/>
            <a:ext cx="87630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Figure 8–38</a:t>
            </a: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      Two cascaded counters (all </a:t>
            </a:r>
            <a:r>
              <a:rPr kumimoji="0" lang="en-US" altLang="zh-CN" sz="1200" b="0" i="1" u="none" strike="noStrike" kern="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J</a:t>
            </a: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 and </a:t>
            </a:r>
            <a:r>
              <a:rPr kumimoji="0" lang="en-US" altLang="zh-CN" sz="1200" b="0" i="1" u="none" strike="noStrike" kern="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K</a:t>
            </a: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 inputs are HIGH). </a:t>
            </a:r>
            <a:endParaRPr kumimoji="0" lang="en-US" altLang="zh-CN" sz="4400" b="0" i="0" u="none" strike="noStrike" kern="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/>
              <a:ea typeface="宋体" charset="-122"/>
              <a:cs typeface="+mn-cs"/>
            </a:endParaRPr>
          </a:p>
        </p:txBody>
      </p:sp>
      <p:pic>
        <p:nvPicPr>
          <p:cNvPr id="57349" name="Picture 6" descr="fg08_03900">
            <a:extLst>
              <a:ext uri="{FF2B5EF4-FFF2-40B4-BE49-F238E27FC236}">
                <a16:creationId xmlns:a16="http://schemas.microsoft.com/office/drawing/2014/main" id="{93D1F4C8-762C-4DFE-9F4C-88F25C2E6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947988"/>
            <a:ext cx="8342312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1">
            <a:extLst>
              <a:ext uri="{FF2B5EF4-FFF2-40B4-BE49-F238E27FC236}">
                <a16:creationId xmlns:a16="http://schemas.microsoft.com/office/drawing/2014/main" id="{E2C82A5E-6CCD-4473-A76A-1159F9F5F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0501C6-9946-4F7A-A89D-0ED44AB3815B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8371" name="Picture 6" descr="fg08_04000">
            <a:extLst>
              <a:ext uri="{FF2B5EF4-FFF2-40B4-BE49-F238E27FC236}">
                <a16:creationId xmlns:a16="http://schemas.microsoft.com/office/drawing/2014/main" id="{0974DB0E-A4DD-4F0B-B6C3-B5B6F46DE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714500"/>
            <a:ext cx="8342313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46FFF45-3EAC-46AB-A851-8FEB604E1168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400050"/>
            <a:ext cx="87630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Figure 8–40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      A modulus-100 counter using two cascaded decade counters. </a:t>
            </a:r>
            <a:endParaRPr kumimoji="0" lang="en-US" altLang="zh-CN" sz="6000" b="0" i="0" u="none" strike="noStrike" kern="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/>
              <a:ea typeface="宋体" charset="-122"/>
              <a:cs typeface="+mn-cs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ADC2798-C458-41F9-B3D6-6C800D120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34B3FF-FE25-42BC-859F-9DFA6685FD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B804E6B-A943-4FD7-B420-0E92D01AD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8892480" cy="332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577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C2BD339-2D6C-43B8-889A-D207261A7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34B3FF-FE25-42BC-859F-9DFA6685FD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69C5553-8438-4AB1-8E14-4F578D6E1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9" y="692696"/>
            <a:ext cx="9036496" cy="558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480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B88621E-B014-4F24-9C68-ACE428985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34B3FF-FE25-42BC-859F-9DFA6685FD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41C9B6A-ABB6-40AE-ACDA-7131DB689043}"/>
              </a:ext>
            </a:extLst>
          </p:cNvPr>
          <p:cNvSpPr txBox="1"/>
          <p:nvPr/>
        </p:nvSpPr>
        <p:spPr>
          <a:xfrm>
            <a:off x="467544" y="908720"/>
            <a:ext cx="81369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Times-Roman"/>
                <a:ea typeface="宋体" panose="02010600030101010101" pitchFamily="2" charset="-122"/>
                <a:cs typeface="+mn-cs"/>
              </a:rPr>
              <a:t>Use 74HC190 up/down decade counters connected in the UP mode to obtain a 10 kHz waveform from a 1 MHz clock. Show the logic diagram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b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b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D916C27-ED55-4D4F-9E2A-459ED4C4D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8" y="2420888"/>
            <a:ext cx="8316416" cy="296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5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96444E59-F7DE-4EB6-B2F0-238EF95F4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42862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Propagation Delay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1267" name="Slide Number Placeholder 5">
            <a:extLst>
              <a:ext uri="{FF2B5EF4-FFF2-40B4-BE49-F238E27FC236}">
                <a16:creationId xmlns:a16="http://schemas.microsoft.com/office/drawing/2014/main" id="{B894CA2C-4C4B-42EF-870A-E05753A0E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55A788-63A7-4F2A-BE9D-4176DC7B09F8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1268" name="Picture 6" descr="fg08_00400">
            <a:extLst>
              <a:ext uri="{FF2B5EF4-FFF2-40B4-BE49-F238E27FC236}">
                <a16:creationId xmlns:a16="http://schemas.microsoft.com/office/drawing/2014/main" id="{7D981888-6C6F-43C6-835A-9410256A8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571625"/>
            <a:ext cx="8342312" cy="402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996D9015-BE41-4EE4-A3F2-7C7ED9E36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5857875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Figure 8–4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      Propagation delays in a 3-bit asynchronous (ripple-clocked) binary counter. </a:t>
            </a:r>
            <a:endParaRPr kumimoji="0" lang="en-US" altLang="zh-CN" sz="4400" b="0" i="0" u="none" strike="noStrike" kern="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/>
              <a:ea typeface="宋体" charset="-122"/>
              <a:cs typeface="+mn-c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1">
            <a:extLst>
              <a:ext uri="{FF2B5EF4-FFF2-40B4-BE49-F238E27FC236}">
                <a16:creationId xmlns:a16="http://schemas.microsoft.com/office/drawing/2014/main" id="{6127A331-AE45-4386-B3BA-849B9758C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1530C2-76DB-4F83-9B34-937158150FDF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9395" name="Picture 6" descr="fg08_04300">
            <a:extLst>
              <a:ext uri="{FF2B5EF4-FFF2-40B4-BE49-F238E27FC236}">
                <a16:creationId xmlns:a16="http://schemas.microsoft.com/office/drawing/2014/main" id="{1EC5AD8A-A058-4E55-8D4C-468926D20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41438"/>
            <a:ext cx="8342313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8AA921B-E4BD-4410-BCA5-0B1F481717EB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471488"/>
            <a:ext cx="87630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Figure 8–43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      A divide-by-100 counter using two 74F162 decade counters. </a:t>
            </a:r>
            <a:endParaRPr kumimoji="0" lang="en-US" altLang="zh-CN" sz="6600" b="0" i="0" u="none" strike="noStrike" kern="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/>
              <a:ea typeface="宋体" charset="-122"/>
              <a:cs typeface="+mn-cs"/>
            </a:endParaRPr>
          </a:p>
        </p:txBody>
      </p:sp>
      <p:graphicFrame>
        <p:nvGraphicFramePr>
          <p:cNvPr id="59397" name="Object 5">
            <a:extLst>
              <a:ext uri="{FF2B5EF4-FFF2-40B4-BE49-F238E27FC236}">
                <a16:creationId xmlns:a16="http://schemas.microsoft.com/office/drawing/2014/main" id="{0E0438A3-42C2-4293-AA15-1B61F7A0B9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8888" y="4941888"/>
          <a:ext cx="33845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4" imgW="1586811" imgH="393529" progId="Equation.DSMT4">
                  <p:embed/>
                </p:oleObj>
              </mc:Choice>
              <mc:Fallback>
                <p:oleObj name="Equation" r:id="rId4" imgW="1586811" imgH="393529" progId="Equation.DSMT4">
                  <p:embed/>
                  <p:pic>
                    <p:nvPicPr>
                      <p:cNvPr id="59397" name="Object 5">
                        <a:extLst>
                          <a:ext uri="{FF2B5EF4-FFF2-40B4-BE49-F238E27FC236}">
                            <a16:creationId xmlns:a16="http://schemas.microsoft.com/office/drawing/2014/main" id="{0E0438A3-42C2-4293-AA15-1B61F7A0B9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941888"/>
                        <a:ext cx="33845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56E4BBBE-5861-4EBE-B31E-3AB3F62B4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Cascaded Counters with Truncated Sequences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60419" name="Slide Number Placeholder 3">
            <a:extLst>
              <a:ext uri="{FF2B5EF4-FFF2-40B4-BE49-F238E27FC236}">
                <a16:creationId xmlns:a16="http://schemas.microsoft.com/office/drawing/2014/main" id="{7769F712-5F36-4CD5-A7B2-22DD8EAA8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B58943-2E89-4B97-AB33-25E9E6D1F1F0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0420" name="Picture 6" descr="fg08_04400">
            <a:extLst>
              <a:ext uri="{FF2B5EF4-FFF2-40B4-BE49-F238E27FC236}">
                <a16:creationId xmlns:a16="http://schemas.microsoft.com/office/drawing/2014/main" id="{ED2B0B99-7DB7-47AF-823E-EEAC4EB30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000250"/>
            <a:ext cx="8342313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9A9AF8B1-7D4B-4A89-A7BC-91444F223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2578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Figure 8–44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      A divide-by-40,000 counter using 74HC161 4-bit binary counters. Note that each of the parallel data inputs is shown in binary order (the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right-most bit </a:t>
            </a:r>
            <a:r>
              <a:rPr kumimoji="0" lang="en-US" altLang="zh-CN" sz="1800" b="0" i="1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D</a:t>
            </a:r>
            <a:r>
              <a:rPr kumimoji="0" lang="en-US" altLang="zh-CN" sz="1800" b="0" i="0" u="none" strike="noStrike" kern="0" cap="none" spc="0" normalizeH="0" baseline="-2500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0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 is the LSB in each counter). </a:t>
            </a:r>
            <a:endParaRPr kumimoji="0" lang="en-US" altLang="zh-CN" sz="6000" b="0" i="0" u="none" strike="noStrike" kern="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/>
              <a:ea typeface="宋体" charset="-122"/>
              <a:cs typeface="+mn-cs"/>
            </a:endParaRPr>
          </a:p>
        </p:txBody>
      </p:sp>
      <p:graphicFrame>
        <p:nvGraphicFramePr>
          <p:cNvPr id="60422" name="Object 6">
            <a:extLst>
              <a:ext uri="{FF2B5EF4-FFF2-40B4-BE49-F238E27FC236}">
                <a16:creationId xmlns:a16="http://schemas.microsoft.com/office/drawing/2014/main" id="{153E1488-E8E3-4B89-8736-C48AF7016A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7813" y="5938838"/>
          <a:ext cx="61880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4" imgW="2933700" imgH="203200" progId="Equation.DSMT4">
                  <p:embed/>
                </p:oleObj>
              </mc:Choice>
              <mc:Fallback>
                <p:oleObj name="Equation" r:id="rId4" imgW="2933700" imgH="203200" progId="Equation.DSMT4">
                  <p:embed/>
                  <p:pic>
                    <p:nvPicPr>
                      <p:cNvPr id="60422" name="Object 6">
                        <a:extLst>
                          <a:ext uri="{FF2B5EF4-FFF2-40B4-BE49-F238E27FC236}">
                            <a16:creationId xmlns:a16="http://schemas.microsoft.com/office/drawing/2014/main" id="{153E1488-E8E3-4B89-8736-C48AF7016A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5938838"/>
                        <a:ext cx="61880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5305B8C0-E6E5-47E2-A2D4-A89EAAA84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4288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8.6 Counter Decoding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61443" name="Slide Number Placeholder 3">
            <a:extLst>
              <a:ext uri="{FF2B5EF4-FFF2-40B4-BE49-F238E27FC236}">
                <a16:creationId xmlns:a16="http://schemas.microsoft.com/office/drawing/2014/main" id="{7EBD8FBC-C0E6-400A-ACC3-ACDBE3C39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8F1FF5-3FFE-4D95-82B3-107C5F69AEEE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1">
            <a:extLst>
              <a:ext uri="{FF2B5EF4-FFF2-40B4-BE49-F238E27FC236}">
                <a16:creationId xmlns:a16="http://schemas.microsoft.com/office/drawing/2014/main" id="{F106E924-A7D9-4EE1-9EE7-B40F6A6AF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500750-8B2D-4A3B-89AE-F51E309B8B3E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2467" name="Picture 6" descr="fg08_04500">
            <a:extLst>
              <a:ext uri="{FF2B5EF4-FFF2-40B4-BE49-F238E27FC236}">
                <a16:creationId xmlns:a16="http://schemas.microsoft.com/office/drawing/2014/main" id="{A950F28A-BEE8-4D2B-A3A3-9C70B8A3C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214438"/>
            <a:ext cx="7891462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3">
            <a:extLst>
              <a:ext uri="{FF2B5EF4-FFF2-40B4-BE49-F238E27FC236}">
                <a16:creationId xmlns:a16="http://schemas.microsoft.com/office/drawing/2014/main" id="{7F77262B-26B1-4604-A2B1-EF70D03EA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357188"/>
            <a:ext cx="6143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Figure 8–45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Decoding of state 6 (110). 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1">
            <a:extLst>
              <a:ext uri="{FF2B5EF4-FFF2-40B4-BE49-F238E27FC236}">
                <a16:creationId xmlns:a16="http://schemas.microsoft.com/office/drawing/2014/main" id="{840798EF-4C2F-4D36-B357-E6694B930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4E4A33-6A84-4FBB-A7C5-D1AB5C12D814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3491" name="Picture 6" descr="fg08_04600">
            <a:extLst>
              <a:ext uri="{FF2B5EF4-FFF2-40B4-BE49-F238E27FC236}">
                <a16:creationId xmlns:a16="http://schemas.microsoft.com/office/drawing/2014/main" id="{9D3673A8-AE24-4DB2-969E-BF4C98E43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714375"/>
            <a:ext cx="5241925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Rectangle 3">
            <a:extLst>
              <a:ext uri="{FF2B5EF4-FFF2-40B4-BE49-F238E27FC236}">
                <a16:creationId xmlns:a16="http://schemas.microsoft.com/office/drawing/2014/main" id="{8793D66E-3350-4F75-9BE4-A0CDA7F40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14313"/>
            <a:ext cx="80724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Figure 8–46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A 3-bit counter with active-HIGH decoding of count 2 and count 7. 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74BA06B-229D-4840-8AA4-BEDBBA03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34B3FF-FE25-42BC-859F-9DFA6685FD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BF97441-8DC6-4A6F-B5D0-49AE3F7D1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-27384"/>
            <a:ext cx="5505843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E008675-A469-4EA3-AEB7-38FCECFA97A7}"/>
              </a:ext>
            </a:extLst>
          </p:cNvPr>
          <p:cNvSpPr txBox="1"/>
          <p:nvPr/>
        </p:nvSpPr>
        <p:spPr>
          <a:xfrm>
            <a:off x="467544" y="105273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Decoding Glitches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1472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2666D12-C4D9-42C3-BF06-D6F69CE78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34B3FF-FE25-42BC-859F-9DFA6685FD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ED36936-6798-4757-8058-AFEEE6ECD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456303" cy="215365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FE4EFBD-DDA7-4D23-B0AE-77CC176D6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70286"/>
            <a:ext cx="5832648" cy="450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3048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C9AAA765-CFFC-4B76-A5C0-78CDD6BEF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1462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8.7 Counter Applications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64515" name="Slide Number Placeholder 3">
            <a:extLst>
              <a:ext uri="{FF2B5EF4-FFF2-40B4-BE49-F238E27FC236}">
                <a16:creationId xmlns:a16="http://schemas.microsoft.com/office/drawing/2014/main" id="{1A938442-D318-4DF9-ACF5-6041BC8EF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171AEF-807F-4CCC-B998-C95DAF93F447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1">
            <a:extLst>
              <a:ext uri="{FF2B5EF4-FFF2-40B4-BE49-F238E27FC236}">
                <a16:creationId xmlns:a16="http://schemas.microsoft.com/office/drawing/2014/main" id="{CE5C8DB9-0F21-4E5D-B3A9-1A8407ED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0A71F3-DC91-4A35-8BE3-6D66083719C2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5539" name="Picture 6" descr="fg08_05100">
            <a:extLst>
              <a:ext uri="{FF2B5EF4-FFF2-40B4-BE49-F238E27FC236}">
                <a16:creationId xmlns:a16="http://schemas.microsoft.com/office/drawing/2014/main" id="{BD88F039-05CC-42A2-AA50-74E11AC5B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85813"/>
            <a:ext cx="8572500" cy="60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Rectangle 3">
            <a:extLst>
              <a:ext uri="{FF2B5EF4-FFF2-40B4-BE49-F238E27FC236}">
                <a16:creationId xmlns:a16="http://schemas.microsoft.com/office/drawing/2014/main" id="{D62E0951-62BB-449F-9F15-4DB975569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285750"/>
            <a:ext cx="8501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Figure 8–51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   Simplified logic diagram for a 12-hour digital clock.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1">
            <a:extLst>
              <a:ext uri="{FF2B5EF4-FFF2-40B4-BE49-F238E27FC236}">
                <a16:creationId xmlns:a16="http://schemas.microsoft.com/office/drawing/2014/main" id="{B88A5BB3-ED80-40BF-9592-1FD26C226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4CDA24-4E59-4A78-87C0-355C34B93274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6563" name="Picture 6" descr="fg08_05200">
            <a:extLst>
              <a:ext uri="{FF2B5EF4-FFF2-40B4-BE49-F238E27FC236}">
                <a16:creationId xmlns:a16="http://schemas.microsoft.com/office/drawing/2014/main" id="{3098405C-46C0-44B5-BFBD-5E6E56AE5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571625"/>
            <a:ext cx="8342313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0514FC75-8AC9-4ABF-9C9D-6D995D6B42FD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228600"/>
            <a:ext cx="87630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Figure 8–52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      Logic diagram of typical divide-by-60 counter using 74F162 synchronous decade counters. Note that the outputs are in binary order (the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right-most bit is the LSB). </a:t>
            </a:r>
            <a:endParaRPr kumimoji="0" lang="en-US" altLang="zh-CN" sz="6000" b="0" i="0" u="none" strike="noStrike" kern="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/>
              <a:ea typeface="宋体" charset="-122"/>
              <a:cs typeface="+mn-cs"/>
            </a:endParaRPr>
          </a:p>
        </p:txBody>
      </p:sp>
      <p:graphicFrame>
        <p:nvGraphicFramePr>
          <p:cNvPr id="66565" name="Object 5">
            <a:extLst>
              <a:ext uri="{FF2B5EF4-FFF2-40B4-BE49-F238E27FC236}">
                <a16:creationId xmlns:a16="http://schemas.microsoft.com/office/drawing/2014/main" id="{9BCC8722-52BC-4B88-829D-34BBFD7EBC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14563" y="4786313"/>
          <a:ext cx="42862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Equation" r:id="rId4" imgW="228501" imgH="215806" progId="Equation.DSMT4">
                  <p:embed/>
                </p:oleObj>
              </mc:Choice>
              <mc:Fallback>
                <p:oleObj name="Equation" r:id="rId4" imgW="228501" imgH="215806" progId="Equation.DSMT4">
                  <p:embed/>
                  <p:pic>
                    <p:nvPicPr>
                      <p:cNvPr id="66565" name="Object 5">
                        <a:extLst>
                          <a:ext uri="{FF2B5EF4-FFF2-40B4-BE49-F238E27FC236}">
                            <a16:creationId xmlns:a16="http://schemas.microsoft.com/office/drawing/2014/main" id="{9BCC8722-52BC-4B88-829D-34BBFD7EBC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4786313"/>
                        <a:ext cx="428625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6" name="TextBox 6">
            <a:extLst>
              <a:ext uri="{FF2B5EF4-FFF2-40B4-BE49-F238E27FC236}">
                <a16:creationId xmlns:a16="http://schemas.microsoft.com/office/drawing/2014/main" id="{2FA1B639-F054-424B-9EA2-8C263E767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4786313"/>
            <a:ext cx="4929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: Asynchronously reset the counter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内容占位符 2">
            <a:extLst>
              <a:ext uri="{FF2B5EF4-FFF2-40B4-BE49-F238E27FC236}">
                <a16:creationId xmlns:a16="http://schemas.microsoft.com/office/drawing/2014/main" id="{5790B43E-986C-4314-B233-B2053DE2D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703887"/>
          </a:xfrm>
        </p:spPr>
        <p:txBody>
          <a:bodyPr/>
          <a:lstStyle/>
          <a:p>
            <a:r>
              <a:rPr lang="en-US" altLang="zh-CN" sz="2000"/>
              <a:t>A 4-bit asynchronous binary counter is shown in Figure 9–8(a). Each D flip-flop is negative edge-triggered and </a:t>
            </a:r>
            <a:r>
              <a:rPr lang="en-US" altLang="zh-CN" sz="2000">
                <a:solidFill>
                  <a:srgbClr val="FF0000"/>
                </a:solidFill>
              </a:rPr>
              <a:t>has a propagation delay for 10 nanoseconds (ns)</a:t>
            </a:r>
            <a:r>
              <a:rPr lang="en-US" altLang="zh-CN" sz="2000"/>
              <a:t>. Develop a timing diagram showing the Q output of each flip-flop, and determine the total propagation delay time from the triggering edge of a clock pulse until a corresponding change can occur in the state of Q3. Also determine the maximum clock frequency at which the counter can be operated.</a:t>
            </a:r>
            <a:endParaRPr lang="zh-CN" altLang="en-US" sz="2000"/>
          </a:p>
        </p:txBody>
      </p:sp>
      <p:sp>
        <p:nvSpPr>
          <p:cNvPr id="12291" name="灯片编号占位符 3">
            <a:extLst>
              <a:ext uri="{FF2B5EF4-FFF2-40B4-BE49-F238E27FC236}">
                <a16:creationId xmlns:a16="http://schemas.microsoft.com/office/drawing/2014/main" id="{807042AF-46AE-4D68-8F22-3927F155D4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1F49B1-7774-42B8-9F66-23CFF8AB362E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2292" name="图片 5">
            <a:extLst>
              <a:ext uri="{FF2B5EF4-FFF2-40B4-BE49-F238E27FC236}">
                <a16:creationId xmlns:a16="http://schemas.microsoft.com/office/drawing/2014/main" id="{6A85D947-938F-4196-A799-ECB360988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141663"/>
            <a:ext cx="8172450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1">
            <a:extLst>
              <a:ext uri="{FF2B5EF4-FFF2-40B4-BE49-F238E27FC236}">
                <a16:creationId xmlns:a16="http://schemas.microsoft.com/office/drawing/2014/main" id="{18344961-3860-46B1-90EE-F3204E310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15D261-8CAA-41FA-964D-ED527F34009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7587" name="Picture 6" descr="fg08_05300">
            <a:extLst>
              <a:ext uri="{FF2B5EF4-FFF2-40B4-BE49-F238E27FC236}">
                <a16:creationId xmlns:a16="http://schemas.microsoft.com/office/drawing/2014/main" id="{C41182A5-A222-477E-95C6-61D1E45CC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914400"/>
            <a:ext cx="519747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17D13168-9E7E-42D9-9326-FA4EB55B7ED9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228600"/>
            <a:ext cx="87630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Figure 8–53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      Logic diagram for hours counter and decoders. Note that on the counter inputs and outputs, the right-most bit is the LSB. </a:t>
            </a:r>
            <a:endParaRPr kumimoji="0" lang="en-US" altLang="zh-CN" sz="6000" b="0" i="0" u="none" strike="noStrike" kern="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/>
              <a:ea typeface="宋体" charset="-122"/>
              <a:cs typeface="+mn-cs"/>
            </a:endParaRPr>
          </a:p>
        </p:txBody>
      </p:sp>
      <p:graphicFrame>
        <p:nvGraphicFramePr>
          <p:cNvPr id="67589" name="Object 5">
            <a:extLst>
              <a:ext uri="{FF2B5EF4-FFF2-40B4-BE49-F238E27FC236}">
                <a16:creationId xmlns:a16="http://schemas.microsoft.com/office/drawing/2014/main" id="{219E3E61-3EFD-419E-8531-972BA9CF25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2013" y="5907088"/>
          <a:ext cx="4524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Equation" r:id="rId4" imgW="241195" imgH="203112" progId="Equation.DSMT4">
                  <p:embed/>
                </p:oleObj>
              </mc:Choice>
              <mc:Fallback>
                <p:oleObj name="Equation" r:id="rId4" imgW="241195" imgH="203112" progId="Equation.DSMT4">
                  <p:embed/>
                  <p:pic>
                    <p:nvPicPr>
                      <p:cNvPr id="67589" name="Object 5">
                        <a:extLst>
                          <a:ext uri="{FF2B5EF4-FFF2-40B4-BE49-F238E27FC236}">
                            <a16:creationId xmlns:a16="http://schemas.microsoft.com/office/drawing/2014/main" id="{219E3E61-3EFD-419E-8531-972BA9CF25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013" y="5907088"/>
                        <a:ext cx="45243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0" name="TextBox 5">
            <a:extLst>
              <a:ext uri="{FF2B5EF4-FFF2-40B4-BE49-F238E27FC236}">
                <a16:creationId xmlns:a16="http://schemas.microsoft.com/office/drawing/2014/main" id="{B705072F-ADD3-4373-AB39-131CB0F2B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5895975"/>
            <a:ext cx="4929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: Synchronously preset the counter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4E4713C-3B55-4A6D-86BB-98764A9A4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34B3FF-FE25-42BC-859F-9DFA6685FD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01A42CC-B76A-4442-9DC4-3AE68B8CB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8100392" cy="319236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3BE26A4-C34F-4585-8483-49AFE63EFF8E}"/>
              </a:ext>
            </a:extLst>
          </p:cNvPr>
          <p:cNvSpPr txBox="1"/>
          <p:nvPr/>
        </p:nvSpPr>
        <p:spPr>
          <a:xfrm>
            <a:off x="467544" y="956098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Application 2: Automobile Parking Control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06584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FD7ABAD-8033-4706-BBA1-53A09D0AE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34B3FF-FE25-42BC-859F-9DFA6685FD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A1010B8-8292-4CDD-8BF9-C6E055B6F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256"/>
            <a:ext cx="9144000" cy="270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0595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968734B-E4CE-479A-A8F2-A3C980755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34B3FF-FE25-42BC-859F-9DFA6685FD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66571E6-9F79-477C-BD30-A033D5742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7740352" cy="454082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B536B03-479E-4640-94C9-01732B229F0F}"/>
              </a:ext>
            </a:extLst>
          </p:cNvPr>
          <p:cNvSpPr txBox="1"/>
          <p:nvPr/>
        </p:nvSpPr>
        <p:spPr>
          <a:xfrm>
            <a:off x="467544" y="956098"/>
            <a:ext cx="8219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Application 3: Parallel-to-Serial Data Conversion (Multiplexing)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43512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2FA986B-3E11-4625-8A23-44C5C0CEB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34B3FF-FE25-42BC-859F-9DFA6685FD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19EAE0D-3EE5-43D9-AEB2-5B75D0B70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547" y="0"/>
            <a:ext cx="5432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029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标题 1">
            <a:extLst>
              <a:ext uri="{FF2B5EF4-FFF2-40B4-BE49-F238E27FC236}">
                <a16:creationId xmlns:a16="http://schemas.microsoft.com/office/drawing/2014/main" id="{5D60EE2F-A16F-400A-918C-36C7E2775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Summary</a:t>
            </a:r>
            <a:endParaRPr lang="zh-CN" altLang="en-US"/>
          </a:p>
        </p:txBody>
      </p:sp>
      <p:sp>
        <p:nvSpPr>
          <p:cNvPr id="68611" name="内容占位符 2">
            <a:extLst>
              <a:ext uri="{FF2B5EF4-FFF2-40B4-BE49-F238E27FC236}">
                <a16:creationId xmlns:a16="http://schemas.microsoft.com/office/drawing/2014/main" id="{CE2E1725-BB2C-413C-94C2-EEFF330BD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Asynchronous counter and synchronous counter</a:t>
            </a:r>
          </a:p>
          <a:p>
            <a:pPr lvl="1" eaLnBrk="1" hangingPunct="1"/>
            <a:r>
              <a:rPr lang="en-US" altLang="zh-CN"/>
              <a:t>concepts</a:t>
            </a:r>
          </a:p>
          <a:p>
            <a:pPr eaLnBrk="1" hangingPunct="1"/>
            <a:r>
              <a:rPr lang="en-US" altLang="zh-CN"/>
              <a:t>Up/down synchronous counter</a:t>
            </a:r>
          </a:p>
          <a:p>
            <a:pPr eaLnBrk="1" hangingPunct="1"/>
            <a:r>
              <a:rPr lang="en-US" altLang="zh-CN"/>
              <a:t>How to design a synchronous counter?</a:t>
            </a:r>
          </a:p>
          <a:p>
            <a:pPr lvl="1" eaLnBrk="1" hangingPunct="1"/>
            <a:r>
              <a:rPr lang="en-US" altLang="zh-CN"/>
              <a:t>methods</a:t>
            </a:r>
          </a:p>
          <a:p>
            <a:pPr eaLnBrk="1" hangingPunct="1"/>
            <a:r>
              <a:rPr lang="en-US" altLang="zh-CN"/>
              <a:t>Cascaded counter</a:t>
            </a:r>
          </a:p>
          <a:p>
            <a:pPr lvl="1" eaLnBrk="1" hangingPunct="1"/>
            <a:r>
              <a:rPr lang="en-US" altLang="zh-CN"/>
              <a:t>methods</a:t>
            </a:r>
          </a:p>
          <a:p>
            <a:pPr eaLnBrk="1" hangingPunct="1"/>
            <a:r>
              <a:rPr lang="en-US" altLang="zh-CN"/>
              <a:t>Applications</a:t>
            </a:r>
            <a:endParaRPr lang="zh-CN" altLang="en-US"/>
          </a:p>
        </p:txBody>
      </p:sp>
      <p:sp>
        <p:nvSpPr>
          <p:cNvPr id="68612" name="灯片编号占位符 3">
            <a:extLst>
              <a:ext uri="{FF2B5EF4-FFF2-40B4-BE49-F238E27FC236}">
                <a16:creationId xmlns:a16="http://schemas.microsoft.com/office/drawing/2014/main" id="{982611FA-4979-4F5B-9D0F-8726DF83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E0CDFC-40A4-4E3F-BC77-471CE403D3E0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7A74FA1F-CC08-4A13-B6C8-61FC8CDD9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ヒラギノ角ゴ Pro W3" charset="0"/>
              <a:cs typeface="+mn-cs"/>
            </a:endParaRPr>
          </a:p>
        </p:txBody>
      </p:sp>
      <p:sp>
        <p:nvSpPr>
          <p:cNvPr id="108550" name="Text Box 6">
            <a:extLst>
              <a:ext uri="{FF2B5EF4-FFF2-40B4-BE49-F238E27FC236}">
                <a16:creationId xmlns:a16="http://schemas.microsoft.com/office/drawing/2014/main" id="{D7EF8FB3-D86F-40F9-8E98-9D90A4088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00200"/>
            <a:ext cx="6553200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1.	The counter shown below is an example of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		a.  an asynchronous counter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		b.  a BCD counter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		c.  a synchronous counter</a:t>
            </a:r>
            <a:endParaRPr kumimoji="0" lang="en-US" altLang="zh-CN" sz="2400" b="0" i="1" u="none" strike="noStrike" kern="1200" cap="none" spc="0" normalizeH="0" baseline="0" noProof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 charset="0"/>
              <a:ea typeface="ヒラギノ角ゴ Pro W3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		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d.  none of the above</a:t>
            </a:r>
            <a:endParaRPr kumimoji="0" lang="en-US" altLang="zh-CN" sz="2400" b="0" i="1" u="none" strike="noStrike" kern="1200" cap="none" spc="0" normalizeH="0" baseline="0" noProof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 charset="0"/>
              <a:ea typeface="ヒラギノ角ゴ Pro W3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 charset="0"/>
              <a:cs typeface="+mn-cs"/>
            </a:endParaRPr>
          </a:p>
        </p:txBody>
      </p:sp>
      <p:sp>
        <p:nvSpPr>
          <p:cNvPr id="108548" name="Text Box 4">
            <a:extLst>
              <a:ext uri="{FF2B5EF4-FFF2-40B4-BE49-F238E27FC236}">
                <a16:creationId xmlns:a16="http://schemas.microsoft.com/office/drawing/2014/main" id="{D25BC8CA-1FBF-4225-98D2-B1C907A0B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507163"/>
            <a:ext cx="2438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23" charset="-128"/>
                <a:cs typeface="+mn-cs"/>
              </a:rPr>
              <a:t>© 2008 Pearson Education</a:t>
            </a:r>
          </a:p>
        </p:txBody>
      </p:sp>
      <p:sp>
        <p:nvSpPr>
          <p:cNvPr id="80900" name="WordArt 5" descr="White marble">
            <a:extLst>
              <a:ext uri="{FF2B5EF4-FFF2-40B4-BE49-F238E27FC236}">
                <a16:creationId xmlns:a16="http://schemas.microsoft.com/office/drawing/2014/main" id="{26A8C038-24DD-4265-92E1-4D2440C25C3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533400"/>
            <a:ext cx="1371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0" cap="none" spc="0" normalizeH="0" baseline="0" noProof="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Quiz</a:t>
            </a:r>
            <a:endParaRPr kumimoji="0" lang="zh-CN" altLang="en-US" sz="3600" b="0" i="0" u="none" strike="noStrike" kern="10" cap="none" spc="0" normalizeH="0" baseline="0" noProof="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0901" name="Group 11">
            <a:extLst>
              <a:ext uri="{FF2B5EF4-FFF2-40B4-BE49-F238E27FC236}">
                <a16:creationId xmlns:a16="http://schemas.microsoft.com/office/drawing/2014/main" id="{D8FC1D92-F034-48C8-970C-0F84B9D0224B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4343400"/>
            <a:ext cx="5486400" cy="1546225"/>
            <a:chOff x="1296" y="2477"/>
            <a:chExt cx="3456" cy="974"/>
          </a:xfrm>
        </p:grpSpPr>
        <p:graphicFrame>
          <p:nvGraphicFramePr>
            <p:cNvPr id="80902" name="Object 12">
              <a:extLst>
                <a:ext uri="{FF2B5EF4-FFF2-40B4-BE49-F238E27FC236}">
                  <a16:creationId xmlns:a16="http://schemas.microsoft.com/office/drawing/2014/main" id="{1198283E-CCB2-4DA3-9EA2-662171F90B6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84" y="2496"/>
            <a:ext cx="2844" cy="9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7" name="CorelDRAW" r:id="rId5" imgW="3302000" imgH="1092200" progId="CorelDRAW.Graphic.13">
                    <p:embed/>
                  </p:oleObj>
                </mc:Choice>
                <mc:Fallback>
                  <p:oleObj name="CorelDRAW" r:id="rId5" imgW="3302000" imgH="1092200" progId="CorelDRAW.Graphic.13">
                    <p:embed/>
                    <p:pic>
                      <p:nvPicPr>
                        <p:cNvPr id="80902" name="Object 12">
                          <a:extLst>
                            <a:ext uri="{FF2B5EF4-FFF2-40B4-BE49-F238E27FC236}">
                              <a16:creationId xmlns:a16="http://schemas.microsoft.com/office/drawing/2014/main" id="{1198283E-CCB2-4DA3-9EA2-662171F90B6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2496"/>
                          <a:ext cx="2844" cy="9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0903" name="Rectangle 13">
              <a:extLst>
                <a:ext uri="{FF2B5EF4-FFF2-40B4-BE49-F238E27FC236}">
                  <a16:creationId xmlns:a16="http://schemas.microsoft.com/office/drawing/2014/main" id="{2DA79E3B-5EED-466D-8C6A-68A1775F1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7" y="2992"/>
              <a:ext cx="18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ヒラギノ角ゴ Pro W3" pitchFamily="123" charset="-128"/>
                  <a:cs typeface="+mn-cs"/>
                </a:rPr>
                <a:t>CLK</a:t>
              </a:r>
              <a:endPara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23" charset="-128"/>
                <a:cs typeface="+mn-cs"/>
              </a:endParaRPr>
            </a:p>
          </p:txBody>
        </p:sp>
        <p:sp>
          <p:nvSpPr>
            <p:cNvPr id="80904" name="Rectangle 14">
              <a:extLst>
                <a:ext uri="{FF2B5EF4-FFF2-40B4-BE49-F238E27FC236}">
                  <a16:creationId xmlns:a16="http://schemas.microsoft.com/office/drawing/2014/main" id="{75027E0C-AD3D-4E40-8A20-8617C73FD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" y="3216"/>
              <a:ext cx="9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ヒラギノ角ゴ Pro W3" pitchFamily="123" charset="-128"/>
                  <a:cs typeface="+mn-cs"/>
                </a:rPr>
                <a:t>K</a:t>
              </a:r>
              <a:r>
                <a:rPr kumimoji="0" lang="en-US" altLang="zh-CN" sz="12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ヒラギノ角ゴ Pro W3" pitchFamily="123" charset="-128"/>
                  <a:cs typeface="+mn-cs"/>
                </a:rPr>
                <a:t>0</a:t>
              </a:r>
            </a:p>
          </p:txBody>
        </p:sp>
        <p:sp>
          <p:nvSpPr>
            <p:cNvPr id="80905" name="Rectangle 15">
              <a:extLst>
                <a:ext uri="{FF2B5EF4-FFF2-40B4-BE49-F238E27FC236}">
                  <a16:creationId xmlns:a16="http://schemas.microsoft.com/office/drawing/2014/main" id="{F346F347-244C-45F0-AE39-CB38E4B09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4" y="2744"/>
              <a:ext cx="7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ヒラギノ角ゴ Pro W3" pitchFamily="123" charset="-128"/>
                  <a:cs typeface="+mn-cs"/>
                </a:rPr>
                <a:t>J</a:t>
              </a:r>
              <a:r>
                <a:rPr kumimoji="0" lang="en-US" altLang="zh-CN" sz="12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ヒラギノ角ゴ Pro W3" pitchFamily="123" charset="-128"/>
                  <a:cs typeface="+mn-cs"/>
                </a:rPr>
                <a:t>0</a:t>
              </a:r>
            </a:p>
          </p:txBody>
        </p:sp>
        <p:grpSp>
          <p:nvGrpSpPr>
            <p:cNvPr id="80906" name="Group 16">
              <a:extLst>
                <a:ext uri="{FF2B5EF4-FFF2-40B4-BE49-F238E27FC236}">
                  <a16:creationId xmlns:a16="http://schemas.microsoft.com/office/drawing/2014/main" id="{4E864BC5-69AC-4C77-B1E0-402A869779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" y="3120"/>
              <a:ext cx="240" cy="173"/>
              <a:chOff x="2304" y="3120"/>
              <a:chExt cx="240" cy="173"/>
            </a:xfrm>
          </p:grpSpPr>
          <p:sp>
            <p:nvSpPr>
              <p:cNvPr id="108561" name="Text Box 17">
                <a:extLst>
                  <a:ext uri="{FF2B5EF4-FFF2-40B4-BE49-F238E27FC236}">
                    <a16:creationId xmlns:a16="http://schemas.microsoft.com/office/drawing/2014/main" id="{A4E59A9B-AE31-41D8-AF5F-EF6CAF1E2C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4" y="3120"/>
                <a:ext cx="24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charset="0"/>
                    <a:ea typeface="ヒラギノ角ゴ Pro W3" charset="0"/>
                    <a:cs typeface="+mn-cs"/>
                  </a:rPr>
                  <a:t>Q</a:t>
                </a:r>
                <a:r>
                  <a:rPr kumimoji="0" lang="en-US" altLang="zh-CN" sz="12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charset="0"/>
                    <a:ea typeface="ヒラギノ角ゴ Pro W3" charset="0"/>
                    <a:cs typeface="+mn-cs"/>
                  </a:rPr>
                  <a:t>0</a:t>
                </a:r>
              </a:p>
            </p:txBody>
          </p:sp>
          <p:sp>
            <p:nvSpPr>
              <p:cNvPr id="108562" name="Line 18">
                <a:extLst>
                  <a:ext uri="{FF2B5EF4-FFF2-40B4-BE49-F238E27FC236}">
                    <a16:creationId xmlns:a16="http://schemas.microsoft.com/office/drawing/2014/main" id="{9618909F-A828-431E-9BD7-2C8EB92874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4" y="3156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ヒラギノ角ゴ Pro W3" charset="0"/>
                  <a:cs typeface="+mn-cs"/>
                </a:endParaRPr>
              </a:p>
            </p:txBody>
          </p:sp>
        </p:grpSp>
        <p:sp>
          <p:nvSpPr>
            <p:cNvPr id="108563" name="Text Box 19">
              <a:extLst>
                <a:ext uri="{FF2B5EF4-FFF2-40B4-BE49-F238E27FC236}">
                  <a16:creationId xmlns:a16="http://schemas.microsoft.com/office/drawing/2014/main" id="{89CCEE8B-3173-4937-8827-156C378E2E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2688"/>
              <a:ext cx="33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charset="0"/>
                  <a:ea typeface="ヒラギノ角ゴ Pro W3" charset="0"/>
                  <a:cs typeface="+mn-cs"/>
                </a:rPr>
                <a:t>Q</a:t>
              </a:r>
              <a:r>
                <a:rPr kumimoji="0" lang="en-US" altLang="zh-CN" sz="1200" b="0" i="0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charset="0"/>
                  <a:ea typeface="ヒラギノ角ゴ Pro W3" charset="0"/>
                  <a:cs typeface="+mn-cs"/>
                </a:rPr>
                <a:t>0</a:t>
              </a:r>
            </a:p>
          </p:txBody>
        </p:sp>
        <p:sp>
          <p:nvSpPr>
            <p:cNvPr id="80908" name="Rectangle 20">
              <a:extLst>
                <a:ext uri="{FF2B5EF4-FFF2-40B4-BE49-F238E27FC236}">
                  <a16:creationId xmlns:a16="http://schemas.microsoft.com/office/drawing/2014/main" id="{2A08C5D2-C72C-42EA-8B0A-89CDC42F7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992"/>
              <a:ext cx="6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ヒラギノ角ゴ Pro W3" pitchFamily="123" charset="-128"/>
                  <a:cs typeface="+mn-cs"/>
                </a:rPr>
                <a:t>C</a:t>
              </a:r>
              <a:endPara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23" charset="-128"/>
                <a:cs typeface="+mn-cs"/>
              </a:endParaRPr>
            </a:p>
          </p:txBody>
        </p:sp>
        <p:sp>
          <p:nvSpPr>
            <p:cNvPr id="80909" name="Rectangle 21">
              <a:extLst>
                <a:ext uri="{FF2B5EF4-FFF2-40B4-BE49-F238E27FC236}">
                  <a16:creationId xmlns:a16="http://schemas.microsoft.com/office/drawing/2014/main" id="{D4731676-419B-4474-B364-891D51E89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9" y="2992"/>
              <a:ext cx="6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ヒラギノ角ゴ Pro W3" pitchFamily="123" charset="-128"/>
                  <a:cs typeface="+mn-cs"/>
                </a:rPr>
                <a:t>C</a:t>
              </a:r>
              <a:endPara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23" charset="-128"/>
                <a:cs typeface="+mn-cs"/>
              </a:endParaRPr>
            </a:p>
          </p:txBody>
        </p:sp>
        <p:sp>
          <p:nvSpPr>
            <p:cNvPr id="80910" name="Rectangle 22">
              <a:extLst>
                <a:ext uri="{FF2B5EF4-FFF2-40B4-BE49-F238E27FC236}">
                  <a16:creationId xmlns:a16="http://schemas.microsoft.com/office/drawing/2014/main" id="{A15B2A60-9B9F-446E-944B-D6EA472B1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4" y="2992"/>
              <a:ext cx="6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ヒラギノ角ゴ Pro W3" pitchFamily="123" charset="-128"/>
                  <a:cs typeface="+mn-cs"/>
                </a:rPr>
                <a:t>C</a:t>
              </a:r>
              <a:endPara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23" charset="-128"/>
                <a:cs typeface="+mn-cs"/>
              </a:endParaRPr>
            </a:p>
          </p:txBody>
        </p:sp>
        <p:sp>
          <p:nvSpPr>
            <p:cNvPr id="80911" name="Rectangle 23">
              <a:extLst>
                <a:ext uri="{FF2B5EF4-FFF2-40B4-BE49-F238E27FC236}">
                  <a16:creationId xmlns:a16="http://schemas.microsoft.com/office/drawing/2014/main" id="{AA413D18-379A-4D31-834E-DC274A6C8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9" y="2744"/>
              <a:ext cx="7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ヒラギノ角ゴ Pro W3" pitchFamily="123" charset="-128"/>
                  <a:cs typeface="+mn-cs"/>
                </a:rPr>
                <a:t>J</a:t>
              </a:r>
              <a:r>
                <a:rPr kumimoji="0" lang="en-US" altLang="zh-CN" sz="12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ヒラギノ角ゴ Pro W3" pitchFamily="123" charset="-128"/>
                  <a:cs typeface="+mn-cs"/>
                </a:rPr>
                <a:t>1</a:t>
              </a:r>
            </a:p>
          </p:txBody>
        </p:sp>
        <p:sp>
          <p:nvSpPr>
            <p:cNvPr id="80912" name="Rectangle 24">
              <a:extLst>
                <a:ext uri="{FF2B5EF4-FFF2-40B4-BE49-F238E27FC236}">
                  <a16:creationId xmlns:a16="http://schemas.microsoft.com/office/drawing/2014/main" id="{8B9554D3-1FB2-4267-A68D-5872F8BFF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7" y="2744"/>
              <a:ext cx="7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ヒラギノ角ゴ Pro W3" pitchFamily="123" charset="-128"/>
                  <a:cs typeface="+mn-cs"/>
                </a:rPr>
                <a:t>J</a:t>
              </a:r>
              <a:r>
                <a:rPr kumimoji="0" lang="en-US" altLang="zh-CN" sz="12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ヒラギノ角ゴ Pro W3" pitchFamily="123" charset="-128"/>
                  <a:cs typeface="+mn-cs"/>
                </a:rPr>
                <a:t>2</a:t>
              </a:r>
            </a:p>
          </p:txBody>
        </p:sp>
        <p:sp>
          <p:nvSpPr>
            <p:cNvPr id="80913" name="Rectangle 25">
              <a:extLst>
                <a:ext uri="{FF2B5EF4-FFF2-40B4-BE49-F238E27FC236}">
                  <a16:creationId xmlns:a16="http://schemas.microsoft.com/office/drawing/2014/main" id="{2BA3C820-FC63-42BC-8351-FE9ECA520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8" y="3216"/>
              <a:ext cx="9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ヒラギノ角ゴ Pro W3" pitchFamily="123" charset="-128"/>
                  <a:cs typeface="+mn-cs"/>
                </a:rPr>
                <a:t>K</a:t>
              </a:r>
              <a:r>
                <a:rPr kumimoji="0" lang="en-US" altLang="zh-CN" sz="12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ヒラギノ角ゴ Pro W3" pitchFamily="123" charset="-128"/>
                  <a:cs typeface="+mn-cs"/>
                </a:rPr>
                <a:t>1</a:t>
              </a:r>
            </a:p>
          </p:txBody>
        </p:sp>
        <p:sp>
          <p:nvSpPr>
            <p:cNvPr id="80914" name="Rectangle 26">
              <a:extLst>
                <a:ext uri="{FF2B5EF4-FFF2-40B4-BE49-F238E27FC236}">
                  <a16:creationId xmlns:a16="http://schemas.microsoft.com/office/drawing/2014/main" id="{FBEE6355-4FC9-4D60-B640-01AC66572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6" y="3216"/>
              <a:ext cx="9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ヒラギノ角ゴ Pro W3" pitchFamily="123" charset="-128"/>
                  <a:cs typeface="+mn-cs"/>
                </a:rPr>
                <a:t>K</a:t>
              </a:r>
              <a:r>
                <a:rPr kumimoji="0" lang="en-US" altLang="zh-CN" sz="12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ヒラギノ角ゴ Pro W3" pitchFamily="123" charset="-128"/>
                  <a:cs typeface="+mn-cs"/>
                </a:rPr>
                <a:t>2</a:t>
              </a:r>
            </a:p>
          </p:txBody>
        </p:sp>
        <p:sp>
          <p:nvSpPr>
            <p:cNvPr id="108571" name="Text Box 27">
              <a:extLst>
                <a:ext uri="{FF2B5EF4-FFF2-40B4-BE49-F238E27FC236}">
                  <a16:creationId xmlns:a16="http://schemas.microsoft.com/office/drawing/2014/main" id="{EC6DB07C-B751-449D-972B-E62BCECC7D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6" y="2688"/>
              <a:ext cx="33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charset="0"/>
                  <a:ea typeface="ヒラギノ角ゴ Pro W3" charset="0"/>
                  <a:cs typeface="+mn-cs"/>
                </a:rPr>
                <a:t>Q</a:t>
              </a:r>
              <a:r>
                <a:rPr kumimoji="0" lang="en-US" altLang="zh-CN" sz="1200" b="0" i="0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charset="0"/>
                  <a:ea typeface="ヒラギノ角ゴ Pro W3" charset="0"/>
                  <a:cs typeface="+mn-cs"/>
                </a:rPr>
                <a:t>1</a:t>
              </a:r>
            </a:p>
          </p:txBody>
        </p:sp>
        <p:sp>
          <p:nvSpPr>
            <p:cNvPr id="108572" name="Text Box 28">
              <a:extLst>
                <a:ext uri="{FF2B5EF4-FFF2-40B4-BE49-F238E27FC236}">
                  <a16:creationId xmlns:a16="http://schemas.microsoft.com/office/drawing/2014/main" id="{BE07C669-AEF9-46B2-A9A0-C1242BAC64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2688"/>
              <a:ext cx="33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charset="0"/>
                  <a:ea typeface="ヒラギノ角ゴ Pro W3" charset="0"/>
                  <a:cs typeface="+mn-cs"/>
                </a:rPr>
                <a:t>Q</a:t>
              </a:r>
              <a:r>
                <a:rPr kumimoji="0" lang="en-US" altLang="zh-CN" sz="1200" b="0" i="0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charset="0"/>
                  <a:ea typeface="ヒラギノ角ゴ Pro W3" charset="0"/>
                  <a:cs typeface="+mn-cs"/>
                </a:rPr>
                <a:t>2</a:t>
              </a:r>
            </a:p>
          </p:txBody>
        </p:sp>
        <p:grpSp>
          <p:nvGrpSpPr>
            <p:cNvPr id="80917" name="Group 29">
              <a:extLst>
                <a:ext uri="{FF2B5EF4-FFF2-40B4-BE49-F238E27FC236}">
                  <a16:creationId xmlns:a16="http://schemas.microsoft.com/office/drawing/2014/main" id="{B770EEA4-C4A4-4FEF-AF2E-0E6F38F211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4" y="3120"/>
              <a:ext cx="240" cy="173"/>
              <a:chOff x="3264" y="3120"/>
              <a:chExt cx="240" cy="173"/>
            </a:xfrm>
          </p:grpSpPr>
          <p:sp>
            <p:nvSpPr>
              <p:cNvPr id="108574" name="Text Box 30">
                <a:extLst>
                  <a:ext uri="{FF2B5EF4-FFF2-40B4-BE49-F238E27FC236}">
                    <a16:creationId xmlns:a16="http://schemas.microsoft.com/office/drawing/2014/main" id="{69203CDE-6112-476C-B819-DA7AF75909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4" y="3120"/>
                <a:ext cx="24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charset="0"/>
                    <a:ea typeface="ヒラギノ角ゴ Pro W3" charset="0"/>
                    <a:cs typeface="+mn-cs"/>
                  </a:rPr>
                  <a:t>Q</a:t>
                </a:r>
                <a:r>
                  <a:rPr kumimoji="0" lang="en-US" altLang="zh-CN" sz="12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charset="0"/>
                    <a:ea typeface="ヒラギノ角ゴ Pro W3" charset="0"/>
                    <a:cs typeface="+mn-cs"/>
                  </a:rPr>
                  <a:t>1</a:t>
                </a:r>
              </a:p>
            </p:txBody>
          </p:sp>
          <p:sp>
            <p:nvSpPr>
              <p:cNvPr id="108575" name="Line 31">
                <a:extLst>
                  <a:ext uri="{FF2B5EF4-FFF2-40B4-BE49-F238E27FC236}">
                    <a16:creationId xmlns:a16="http://schemas.microsoft.com/office/drawing/2014/main" id="{DDADD16E-CDFE-45FE-B865-63BA1CA76F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4" y="3156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ヒラギノ角ゴ Pro W3" charset="0"/>
                  <a:cs typeface="+mn-cs"/>
                </a:endParaRPr>
              </a:p>
            </p:txBody>
          </p:sp>
        </p:grpSp>
        <p:sp>
          <p:nvSpPr>
            <p:cNvPr id="80918" name="Rectangle 32">
              <a:extLst>
                <a:ext uri="{FF2B5EF4-FFF2-40B4-BE49-F238E27FC236}">
                  <a16:creationId xmlns:a16="http://schemas.microsoft.com/office/drawing/2014/main" id="{B4D15E96-7956-4CB6-90BD-4B99ABEAE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477"/>
              <a:ext cx="2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ヒラギノ角ゴ Pro W3" pitchFamily="123" charset="-128"/>
                  <a:cs typeface="+mn-cs"/>
                </a:rPr>
                <a:t>HIGH</a:t>
              </a:r>
              <a:endPara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23" charset="-128"/>
                <a:cs typeface="+mn-cs"/>
              </a:endParaRPr>
            </a:p>
          </p:txBody>
        </p:sp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75E9208F-A949-4914-8030-6FAC9D942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060" y="1911022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>
            <a:extLst>
              <a:ext uri="{FF2B5EF4-FFF2-40B4-BE49-F238E27FC236}">
                <a16:creationId xmlns:a16="http://schemas.microsoft.com/office/drawing/2014/main" id="{8E528B7E-B49C-4F57-A303-40A39D9B8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ヒラギノ角ゴ Pro W3" charset="0"/>
              <a:cs typeface="+mn-cs"/>
            </a:endParaRPr>
          </a:p>
        </p:txBody>
      </p:sp>
      <p:sp>
        <p:nvSpPr>
          <p:cNvPr id="194563" name="Text Box 3">
            <a:extLst>
              <a:ext uri="{FF2B5EF4-FFF2-40B4-BE49-F238E27FC236}">
                <a16:creationId xmlns:a16="http://schemas.microsoft.com/office/drawing/2014/main" id="{BCCC7840-AAD4-4ECA-BCEB-BD0C4BC84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92263"/>
            <a:ext cx="6553200" cy="290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The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Q</a:t>
            </a:r>
            <a:r>
              <a:rPr kumimoji="0" lang="en-US" altLang="zh-CN" sz="2400" b="0" i="0" u="none" strike="noStrike" kern="1200" cap="none" spc="0" normalizeH="0" baseline="-2500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0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 output of the counter shown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		a.  is present before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Q</a:t>
            </a:r>
            <a:r>
              <a:rPr kumimoji="0" lang="en-US" altLang="zh-CN" sz="2400" b="0" i="0" u="none" strike="noStrike" kern="1200" cap="none" spc="0" normalizeH="0" baseline="-2500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1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 or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Q</a:t>
            </a:r>
            <a:r>
              <a:rPr kumimoji="0" lang="en-US" altLang="zh-CN" sz="2400" b="0" i="0" u="none" strike="noStrike" kern="1200" cap="none" spc="0" normalizeH="0" baseline="-2500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2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		b.  changes on every clock pulse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		c.  has a higher frequency than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Q</a:t>
            </a:r>
            <a:r>
              <a:rPr kumimoji="0" lang="en-US" altLang="zh-CN" sz="2400" b="0" i="0" u="none" strike="noStrike" kern="1200" cap="none" spc="0" normalizeH="0" baseline="-2500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1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 or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Q</a:t>
            </a:r>
            <a:r>
              <a:rPr kumimoji="0" lang="en-US" altLang="zh-CN" sz="2400" b="0" i="0" u="none" strike="noStrike" kern="1200" cap="none" spc="0" normalizeH="0" baseline="-2500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2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		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d.  all of the above</a:t>
            </a:r>
            <a:endParaRPr kumimoji="0" lang="en-US" altLang="zh-CN" sz="2400" b="0" i="1" u="none" strike="noStrike" kern="1200" cap="none" spc="0" normalizeH="0" baseline="0" noProof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 charset="0"/>
              <a:ea typeface="ヒラギノ角ゴ Pro W3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 charset="0"/>
              <a:cs typeface="+mn-cs"/>
            </a:endParaRPr>
          </a:p>
        </p:txBody>
      </p:sp>
      <p:sp>
        <p:nvSpPr>
          <p:cNvPr id="194564" name="Text Box 4">
            <a:extLst>
              <a:ext uri="{FF2B5EF4-FFF2-40B4-BE49-F238E27FC236}">
                <a16:creationId xmlns:a16="http://schemas.microsoft.com/office/drawing/2014/main" id="{BE1E3249-EA59-4D20-9341-FDE60E5AD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507163"/>
            <a:ext cx="2438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23" charset="-128"/>
                <a:cs typeface="+mn-cs"/>
              </a:rPr>
              <a:t>© 2008 Pearson Education</a:t>
            </a:r>
          </a:p>
        </p:txBody>
      </p:sp>
      <p:sp>
        <p:nvSpPr>
          <p:cNvPr id="82948" name="WordArt 5" descr="White marble">
            <a:extLst>
              <a:ext uri="{FF2B5EF4-FFF2-40B4-BE49-F238E27FC236}">
                <a16:creationId xmlns:a16="http://schemas.microsoft.com/office/drawing/2014/main" id="{546D4ACE-C059-471B-B0D8-B2052B3FD6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533400"/>
            <a:ext cx="1371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0" cap="none" spc="0" normalizeH="0" baseline="0" noProof="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Quiz</a:t>
            </a:r>
            <a:endParaRPr kumimoji="0" lang="zh-CN" altLang="en-US" sz="3600" b="0" i="0" u="none" strike="noStrike" kern="10" cap="none" spc="0" normalizeH="0" baseline="0" noProof="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2949" name="Group 6">
            <a:extLst>
              <a:ext uri="{FF2B5EF4-FFF2-40B4-BE49-F238E27FC236}">
                <a16:creationId xmlns:a16="http://schemas.microsoft.com/office/drawing/2014/main" id="{BFC7E9BE-3551-40F6-A24E-9A31D627ECF2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4343400"/>
            <a:ext cx="5486400" cy="1546225"/>
            <a:chOff x="1296" y="2477"/>
            <a:chExt cx="3456" cy="974"/>
          </a:xfrm>
        </p:grpSpPr>
        <p:graphicFrame>
          <p:nvGraphicFramePr>
            <p:cNvPr id="82950" name="Object 7">
              <a:extLst>
                <a:ext uri="{FF2B5EF4-FFF2-40B4-BE49-F238E27FC236}">
                  <a16:creationId xmlns:a16="http://schemas.microsoft.com/office/drawing/2014/main" id="{FE867128-5183-4692-9624-C5C44FBCFCB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84" y="2496"/>
            <a:ext cx="2844" cy="9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1" name="CorelDRAW" r:id="rId5" imgW="3302000" imgH="1092200" progId="CorelDRAW.Graphic.13">
                    <p:embed/>
                  </p:oleObj>
                </mc:Choice>
                <mc:Fallback>
                  <p:oleObj name="CorelDRAW" r:id="rId5" imgW="3302000" imgH="1092200" progId="CorelDRAW.Graphic.13">
                    <p:embed/>
                    <p:pic>
                      <p:nvPicPr>
                        <p:cNvPr id="82950" name="Object 7">
                          <a:extLst>
                            <a:ext uri="{FF2B5EF4-FFF2-40B4-BE49-F238E27FC236}">
                              <a16:creationId xmlns:a16="http://schemas.microsoft.com/office/drawing/2014/main" id="{FE867128-5183-4692-9624-C5C44FBCFCB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2496"/>
                          <a:ext cx="2844" cy="9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951" name="Rectangle 8">
              <a:extLst>
                <a:ext uri="{FF2B5EF4-FFF2-40B4-BE49-F238E27FC236}">
                  <a16:creationId xmlns:a16="http://schemas.microsoft.com/office/drawing/2014/main" id="{92163727-F695-4274-B408-D09B27768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7" y="2992"/>
              <a:ext cx="18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ヒラギノ角ゴ Pro W3" pitchFamily="123" charset="-128"/>
                  <a:cs typeface="+mn-cs"/>
                </a:rPr>
                <a:t>CLK</a:t>
              </a:r>
              <a:endPara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23" charset="-128"/>
                <a:cs typeface="+mn-cs"/>
              </a:endParaRPr>
            </a:p>
          </p:txBody>
        </p:sp>
        <p:sp>
          <p:nvSpPr>
            <p:cNvPr id="82952" name="Rectangle 9">
              <a:extLst>
                <a:ext uri="{FF2B5EF4-FFF2-40B4-BE49-F238E27FC236}">
                  <a16:creationId xmlns:a16="http://schemas.microsoft.com/office/drawing/2014/main" id="{163D39D6-C790-49F2-86CA-AE7BAD3DB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" y="3216"/>
              <a:ext cx="9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ヒラギノ角ゴ Pro W3" pitchFamily="123" charset="-128"/>
                  <a:cs typeface="+mn-cs"/>
                </a:rPr>
                <a:t>K</a:t>
              </a:r>
              <a:r>
                <a:rPr kumimoji="0" lang="en-US" altLang="zh-CN" sz="12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ヒラギノ角ゴ Pro W3" pitchFamily="123" charset="-128"/>
                  <a:cs typeface="+mn-cs"/>
                </a:rPr>
                <a:t>0</a:t>
              </a:r>
            </a:p>
          </p:txBody>
        </p:sp>
        <p:sp>
          <p:nvSpPr>
            <p:cNvPr id="82953" name="Rectangle 10">
              <a:extLst>
                <a:ext uri="{FF2B5EF4-FFF2-40B4-BE49-F238E27FC236}">
                  <a16:creationId xmlns:a16="http://schemas.microsoft.com/office/drawing/2014/main" id="{2FCBAFC6-94C7-4EBE-9903-43959044D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4" y="2744"/>
              <a:ext cx="7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ヒラギノ角ゴ Pro W3" pitchFamily="123" charset="-128"/>
                  <a:cs typeface="+mn-cs"/>
                </a:rPr>
                <a:t>J</a:t>
              </a:r>
              <a:r>
                <a:rPr kumimoji="0" lang="en-US" altLang="zh-CN" sz="12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ヒラギノ角ゴ Pro W3" pitchFamily="123" charset="-128"/>
                  <a:cs typeface="+mn-cs"/>
                </a:rPr>
                <a:t>0</a:t>
              </a:r>
            </a:p>
          </p:txBody>
        </p:sp>
        <p:grpSp>
          <p:nvGrpSpPr>
            <p:cNvPr id="82954" name="Group 11">
              <a:extLst>
                <a:ext uri="{FF2B5EF4-FFF2-40B4-BE49-F238E27FC236}">
                  <a16:creationId xmlns:a16="http://schemas.microsoft.com/office/drawing/2014/main" id="{5C8CDBD9-150F-4491-BDAB-EF748A87C0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" y="3120"/>
              <a:ext cx="240" cy="173"/>
              <a:chOff x="2304" y="3120"/>
              <a:chExt cx="240" cy="173"/>
            </a:xfrm>
          </p:grpSpPr>
          <p:sp>
            <p:nvSpPr>
              <p:cNvPr id="194572" name="Text Box 12">
                <a:extLst>
                  <a:ext uri="{FF2B5EF4-FFF2-40B4-BE49-F238E27FC236}">
                    <a16:creationId xmlns:a16="http://schemas.microsoft.com/office/drawing/2014/main" id="{79B8B757-9FC7-476C-AE8A-B2FA18807C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4" y="3120"/>
                <a:ext cx="24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charset="0"/>
                    <a:ea typeface="ヒラギノ角ゴ Pro W3" charset="0"/>
                    <a:cs typeface="+mn-cs"/>
                  </a:rPr>
                  <a:t>Q</a:t>
                </a:r>
                <a:r>
                  <a:rPr kumimoji="0" lang="en-US" altLang="zh-CN" sz="12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charset="0"/>
                    <a:ea typeface="ヒラギノ角ゴ Pro W3" charset="0"/>
                    <a:cs typeface="+mn-cs"/>
                  </a:rPr>
                  <a:t>0</a:t>
                </a:r>
              </a:p>
            </p:txBody>
          </p:sp>
          <p:sp>
            <p:nvSpPr>
              <p:cNvPr id="194573" name="Line 13">
                <a:extLst>
                  <a:ext uri="{FF2B5EF4-FFF2-40B4-BE49-F238E27FC236}">
                    <a16:creationId xmlns:a16="http://schemas.microsoft.com/office/drawing/2014/main" id="{82E0D041-072E-468B-9CAD-C32AC36444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4" y="3156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ヒラギノ角ゴ Pro W3" charset="0"/>
                  <a:cs typeface="+mn-cs"/>
                </a:endParaRPr>
              </a:p>
            </p:txBody>
          </p:sp>
        </p:grpSp>
        <p:sp>
          <p:nvSpPr>
            <p:cNvPr id="194574" name="Text Box 14">
              <a:extLst>
                <a:ext uri="{FF2B5EF4-FFF2-40B4-BE49-F238E27FC236}">
                  <a16:creationId xmlns:a16="http://schemas.microsoft.com/office/drawing/2014/main" id="{2C95FA83-904E-4B2F-9FDA-893835807A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2688"/>
              <a:ext cx="33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charset="0"/>
                  <a:ea typeface="ヒラギノ角ゴ Pro W3" charset="0"/>
                  <a:cs typeface="+mn-cs"/>
                </a:rPr>
                <a:t>Q</a:t>
              </a:r>
              <a:r>
                <a:rPr kumimoji="0" lang="en-US" altLang="zh-CN" sz="1200" b="0" i="0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charset="0"/>
                  <a:ea typeface="ヒラギノ角ゴ Pro W3" charset="0"/>
                  <a:cs typeface="+mn-cs"/>
                </a:rPr>
                <a:t>0</a:t>
              </a:r>
            </a:p>
          </p:txBody>
        </p:sp>
        <p:sp>
          <p:nvSpPr>
            <p:cNvPr id="82956" name="Rectangle 15">
              <a:extLst>
                <a:ext uri="{FF2B5EF4-FFF2-40B4-BE49-F238E27FC236}">
                  <a16:creationId xmlns:a16="http://schemas.microsoft.com/office/drawing/2014/main" id="{3DB558B3-AD75-4FB4-BBD3-CBDE6D165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992"/>
              <a:ext cx="6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ヒラギノ角ゴ Pro W3" pitchFamily="123" charset="-128"/>
                  <a:cs typeface="+mn-cs"/>
                </a:rPr>
                <a:t>C</a:t>
              </a:r>
              <a:endPara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23" charset="-128"/>
                <a:cs typeface="+mn-cs"/>
              </a:endParaRPr>
            </a:p>
          </p:txBody>
        </p:sp>
        <p:sp>
          <p:nvSpPr>
            <p:cNvPr id="82957" name="Rectangle 16">
              <a:extLst>
                <a:ext uri="{FF2B5EF4-FFF2-40B4-BE49-F238E27FC236}">
                  <a16:creationId xmlns:a16="http://schemas.microsoft.com/office/drawing/2014/main" id="{2310D680-D247-46D7-9522-D3D895651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9" y="2992"/>
              <a:ext cx="6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ヒラギノ角ゴ Pro W3" pitchFamily="123" charset="-128"/>
                  <a:cs typeface="+mn-cs"/>
                </a:rPr>
                <a:t>C</a:t>
              </a:r>
              <a:endPara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23" charset="-128"/>
                <a:cs typeface="+mn-cs"/>
              </a:endParaRPr>
            </a:p>
          </p:txBody>
        </p:sp>
        <p:sp>
          <p:nvSpPr>
            <p:cNvPr id="82958" name="Rectangle 17">
              <a:extLst>
                <a:ext uri="{FF2B5EF4-FFF2-40B4-BE49-F238E27FC236}">
                  <a16:creationId xmlns:a16="http://schemas.microsoft.com/office/drawing/2014/main" id="{21BD9013-F23A-4395-A370-2FD9EB87D6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4" y="2992"/>
              <a:ext cx="6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ヒラギノ角ゴ Pro W3" pitchFamily="123" charset="-128"/>
                  <a:cs typeface="+mn-cs"/>
                </a:rPr>
                <a:t>C</a:t>
              </a:r>
              <a:endPara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23" charset="-128"/>
                <a:cs typeface="+mn-cs"/>
              </a:endParaRPr>
            </a:p>
          </p:txBody>
        </p:sp>
        <p:sp>
          <p:nvSpPr>
            <p:cNvPr id="82959" name="Rectangle 18">
              <a:extLst>
                <a:ext uri="{FF2B5EF4-FFF2-40B4-BE49-F238E27FC236}">
                  <a16:creationId xmlns:a16="http://schemas.microsoft.com/office/drawing/2014/main" id="{F7643F91-6D1E-4553-BB6A-403C86801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9" y="2744"/>
              <a:ext cx="7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ヒラギノ角ゴ Pro W3" pitchFamily="123" charset="-128"/>
                  <a:cs typeface="+mn-cs"/>
                </a:rPr>
                <a:t>J</a:t>
              </a:r>
              <a:r>
                <a:rPr kumimoji="0" lang="en-US" altLang="zh-CN" sz="12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ヒラギノ角ゴ Pro W3" pitchFamily="123" charset="-128"/>
                  <a:cs typeface="+mn-cs"/>
                </a:rPr>
                <a:t>1</a:t>
              </a:r>
            </a:p>
          </p:txBody>
        </p:sp>
        <p:sp>
          <p:nvSpPr>
            <p:cNvPr id="82960" name="Rectangle 19">
              <a:extLst>
                <a:ext uri="{FF2B5EF4-FFF2-40B4-BE49-F238E27FC236}">
                  <a16:creationId xmlns:a16="http://schemas.microsoft.com/office/drawing/2014/main" id="{F8CB79CC-52E4-4A80-B4F4-B091CDD7A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7" y="2744"/>
              <a:ext cx="7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ヒラギノ角ゴ Pro W3" pitchFamily="123" charset="-128"/>
                  <a:cs typeface="+mn-cs"/>
                </a:rPr>
                <a:t>J</a:t>
              </a:r>
              <a:r>
                <a:rPr kumimoji="0" lang="en-US" altLang="zh-CN" sz="12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ヒラギノ角ゴ Pro W3" pitchFamily="123" charset="-128"/>
                  <a:cs typeface="+mn-cs"/>
                </a:rPr>
                <a:t>2</a:t>
              </a:r>
            </a:p>
          </p:txBody>
        </p:sp>
        <p:sp>
          <p:nvSpPr>
            <p:cNvPr id="82961" name="Rectangle 20">
              <a:extLst>
                <a:ext uri="{FF2B5EF4-FFF2-40B4-BE49-F238E27FC236}">
                  <a16:creationId xmlns:a16="http://schemas.microsoft.com/office/drawing/2014/main" id="{11BB511E-B8DD-421E-BA3F-6332F0D13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8" y="3216"/>
              <a:ext cx="9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ヒラギノ角ゴ Pro W3" pitchFamily="123" charset="-128"/>
                  <a:cs typeface="+mn-cs"/>
                </a:rPr>
                <a:t>K</a:t>
              </a:r>
              <a:r>
                <a:rPr kumimoji="0" lang="en-US" altLang="zh-CN" sz="12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ヒラギノ角ゴ Pro W3" pitchFamily="123" charset="-128"/>
                  <a:cs typeface="+mn-cs"/>
                </a:rPr>
                <a:t>1</a:t>
              </a:r>
            </a:p>
          </p:txBody>
        </p:sp>
        <p:sp>
          <p:nvSpPr>
            <p:cNvPr id="82962" name="Rectangle 21">
              <a:extLst>
                <a:ext uri="{FF2B5EF4-FFF2-40B4-BE49-F238E27FC236}">
                  <a16:creationId xmlns:a16="http://schemas.microsoft.com/office/drawing/2014/main" id="{2ECFEC3A-5F0A-4AB1-81D3-C3AB016E0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6" y="3216"/>
              <a:ext cx="9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ヒラギノ角ゴ Pro W3" pitchFamily="123" charset="-128"/>
                  <a:cs typeface="+mn-cs"/>
                </a:rPr>
                <a:t>K</a:t>
              </a:r>
              <a:r>
                <a:rPr kumimoji="0" lang="en-US" altLang="zh-CN" sz="12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ヒラギノ角ゴ Pro W3" pitchFamily="123" charset="-128"/>
                  <a:cs typeface="+mn-cs"/>
                </a:rPr>
                <a:t>2</a:t>
              </a:r>
            </a:p>
          </p:txBody>
        </p:sp>
        <p:sp>
          <p:nvSpPr>
            <p:cNvPr id="194582" name="Text Box 22">
              <a:extLst>
                <a:ext uri="{FF2B5EF4-FFF2-40B4-BE49-F238E27FC236}">
                  <a16:creationId xmlns:a16="http://schemas.microsoft.com/office/drawing/2014/main" id="{D1DB0403-9F5F-420E-9416-9859E14B4A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6" y="2688"/>
              <a:ext cx="33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charset="0"/>
                  <a:ea typeface="ヒラギノ角ゴ Pro W3" charset="0"/>
                  <a:cs typeface="+mn-cs"/>
                </a:rPr>
                <a:t>Q</a:t>
              </a:r>
              <a:r>
                <a:rPr kumimoji="0" lang="en-US" altLang="zh-CN" sz="1200" b="0" i="0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charset="0"/>
                  <a:ea typeface="ヒラギノ角ゴ Pro W3" charset="0"/>
                  <a:cs typeface="+mn-cs"/>
                </a:rPr>
                <a:t>1</a:t>
              </a:r>
            </a:p>
          </p:txBody>
        </p:sp>
        <p:sp>
          <p:nvSpPr>
            <p:cNvPr id="194583" name="Text Box 23">
              <a:extLst>
                <a:ext uri="{FF2B5EF4-FFF2-40B4-BE49-F238E27FC236}">
                  <a16:creationId xmlns:a16="http://schemas.microsoft.com/office/drawing/2014/main" id="{8C610754-B899-4AC8-936C-776176E67A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2688"/>
              <a:ext cx="33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charset="0"/>
                  <a:ea typeface="ヒラギノ角ゴ Pro W3" charset="0"/>
                  <a:cs typeface="+mn-cs"/>
                </a:rPr>
                <a:t>Q</a:t>
              </a:r>
              <a:r>
                <a:rPr kumimoji="0" lang="en-US" altLang="zh-CN" sz="1200" b="0" i="0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charset="0"/>
                  <a:ea typeface="ヒラギノ角ゴ Pro W3" charset="0"/>
                  <a:cs typeface="+mn-cs"/>
                </a:rPr>
                <a:t>2</a:t>
              </a:r>
            </a:p>
          </p:txBody>
        </p:sp>
        <p:grpSp>
          <p:nvGrpSpPr>
            <p:cNvPr id="82965" name="Group 24">
              <a:extLst>
                <a:ext uri="{FF2B5EF4-FFF2-40B4-BE49-F238E27FC236}">
                  <a16:creationId xmlns:a16="http://schemas.microsoft.com/office/drawing/2014/main" id="{1158CC24-0146-48E3-8966-78F6F32E31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4" y="3120"/>
              <a:ext cx="240" cy="173"/>
              <a:chOff x="3264" y="3120"/>
              <a:chExt cx="240" cy="173"/>
            </a:xfrm>
          </p:grpSpPr>
          <p:sp>
            <p:nvSpPr>
              <p:cNvPr id="194585" name="Text Box 25">
                <a:extLst>
                  <a:ext uri="{FF2B5EF4-FFF2-40B4-BE49-F238E27FC236}">
                    <a16:creationId xmlns:a16="http://schemas.microsoft.com/office/drawing/2014/main" id="{7B335FF0-6947-4C86-94D4-3DEAE39FFA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4" y="3120"/>
                <a:ext cx="24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charset="0"/>
                    <a:ea typeface="ヒラギノ角ゴ Pro W3" charset="0"/>
                    <a:cs typeface="+mn-cs"/>
                  </a:rPr>
                  <a:t>Q</a:t>
                </a:r>
                <a:r>
                  <a:rPr kumimoji="0" lang="en-US" altLang="zh-CN" sz="12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charset="0"/>
                    <a:ea typeface="ヒラギノ角ゴ Pro W3" charset="0"/>
                    <a:cs typeface="+mn-cs"/>
                  </a:rPr>
                  <a:t>1</a:t>
                </a:r>
              </a:p>
            </p:txBody>
          </p:sp>
          <p:sp>
            <p:nvSpPr>
              <p:cNvPr id="194586" name="Line 26">
                <a:extLst>
                  <a:ext uri="{FF2B5EF4-FFF2-40B4-BE49-F238E27FC236}">
                    <a16:creationId xmlns:a16="http://schemas.microsoft.com/office/drawing/2014/main" id="{CD6C5197-6622-4DAE-965D-2AC9C16654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4" y="3156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ヒラギノ角ゴ Pro W3" charset="0"/>
                  <a:cs typeface="+mn-cs"/>
                </a:endParaRPr>
              </a:p>
            </p:txBody>
          </p:sp>
        </p:grpSp>
        <p:sp>
          <p:nvSpPr>
            <p:cNvPr id="82966" name="Rectangle 27">
              <a:extLst>
                <a:ext uri="{FF2B5EF4-FFF2-40B4-BE49-F238E27FC236}">
                  <a16:creationId xmlns:a16="http://schemas.microsoft.com/office/drawing/2014/main" id="{6F2CC735-08B6-4E7F-AA53-9E8E2BB4C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477"/>
              <a:ext cx="2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角ゴ Pro W3" pitchFamily="123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ea typeface="ヒラギノ角ゴ Pro W3" pitchFamily="123" charset="-128"/>
                  <a:cs typeface="+mn-cs"/>
                </a:rPr>
                <a:t>HIGH</a:t>
              </a:r>
              <a:endPara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23" charset="-128"/>
                <a:cs typeface="+mn-cs"/>
              </a:endParaRPr>
            </a:p>
          </p:txBody>
        </p:sp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E42FA161-3C6F-43F6-94FE-5360F354B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3316287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65A9AC0C-FCA0-4CC8-8F40-8955CF746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ヒラギノ角ゴ Pro W3" charset="0"/>
              <a:cs typeface="+mn-cs"/>
            </a:endParaRPr>
          </a:p>
        </p:txBody>
      </p:sp>
      <p:sp>
        <p:nvSpPr>
          <p:cNvPr id="112643" name="Text Box 3">
            <a:extLst>
              <a:ext uri="{FF2B5EF4-FFF2-40B4-BE49-F238E27FC236}">
                <a16:creationId xmlns:a16="http://schemas.microsoft.com/office/drawing/2014/main" id="{F2A90AE0-CEB2-4A01-9A67-6ECADDEA6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76400"/>
            <a:ext cx="74676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3. To cause a D flip-flop to toggle, connect the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	a. clock to the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D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 input</a:t>
            </a:r>
            <a:endParaRPr kumimoji="0" lang="en-US" altLang="zh-CN" sz="2400" b="0" i="0" u="none" strike="noStrike" kern="1200" cap="none" spc="0" normalizeH="0" baseline="30000" noProof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 charset="0"/>
              <a:ea typeface="ヒラギノ角ゴ Pro W3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	b.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Q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 output to the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D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 input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	c.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Q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 output to the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D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 input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	d. clock to the preset input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 charset="0"/>
              <a:ea typeface="ヒラギノ角ゴ Pro W3" charset="0"/>
              <a:cs typeface="+mn-cs"/>
            </a:endParaRPr>
          </a:p>
        </p:txBody>
      </p:sp>
      <p:sp>
        <p:nvSpPr>
          <p:cNvPr id="112644" name="Text Box 4">
            <a:extLst>
              <a:ext uri="{FF2B5EF4-FFF2-40B4-BE49-F238E27FC236}">
                <a16:creationId xmlns:a16="http://schemas.microsoft.com/office/drawing/2014/main" id="{2F62B3F3-2273-46FD-8C42-1244B67D6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507163"/>
            <a:ext cx="2438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23" charset="-128"/>
                <a:cs typeface="+mn-cs"/>
              </a:rPr>
              <a:t>© 2008 Pearson Education</a:t>
            </a:r>
          </a:p>
        </p:txBody>
      </p:sp>
      <p:sp>
        <p:nvSpPr>
          <p:cNvPr id="84996" name="WordArt 5" descr="White marble">
            <a:extLst>
              <a:ext uri="{FF2B5EF4-FFF2-40B4-BE49-F238E27FC236}">
                <a16:creationId xmlns:a16="http://schemas.microsoft.com/office/drawing/2014/main" id="{0996F689-6681-437E-809A-86D2E8E514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381000"/>
            <a:ext cx="1371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0" cap="none" spc="0" normalizeH="0" baseline="0" noProof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Quiz</a:t>
            </a:r>
            <a:endParaRPr kumimoji="0" lang="zh-CN" altLang="en-US" sz="3600" b="0" i="0" u="none" strike="noStrike" kern="10" cap="none" spc="0" normalizeH="0" baseline="0" noProof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2646" name="Line 6">
            <a:extLst>
              <a:ext uri="{FF2B5EF4-FFF2-40B4-BE49-F238E27FC236}">
                <a16:creationId xmlns:a16="http://schemas.microsoft.com/office/drawing/2014/main" id="{228D234F-A1C0-4233-BE6B-7D07B56808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6938" y="33972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ヒラギノ角ゴ Pro W3" charset="0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363F451-A5A5-4D2D-B9F3-8B9579DE9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46" y="3098800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1BE1425A-408F-4FD5-B948-B188F3F8A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ヒラギノ角ゴ Pro W3" charset="0"/>
              <a:cs typeface="+mn-cs"/>
            </a:endParaRPr>
          </a:p>
        </p:txBody>
      </p:sp>
      <p:sp>
        <p:nvSpPr>
          <p:cNvPr id="114691" name="Text Box 3">
            <a:extLst>
              <a:ext uri="{FF2B5EF4-FFF2-40B4-BE49-F238E27FC236}">
                <a16:creationId xmlns:a16="http://schemas.microsoft.com/office/drawing/2014/main" id="{DFFB12DC-7843-4FC0-B146-F989AF7D3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295400"/>
            <a:ext cx="7620000" cy="347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23" charset="-128"/>
                <a:cs typeface="+mn-cs"/>
              </a:rPr>
              <a:t>4. The 7493A asynchronous counter diagram is shown (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23" charset="-128"/>
                <a:cs typeface="+mn-cs"/>
              </a:rPr>
              <a:t>J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’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23" charset="-128"/>
                <a:cs typeface="+mn-cs"/>
              </a:rPr>
              <a:t>s and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23" charset="-128"/>
                <a:cs typeface="+mn-cs"/>
              </a:rPr>
              <a:t>K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’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23" charset="-128"/>
                <a:cs typeface="+mn-cs"/>
              </a:rPr>
              <a:t>s are HIGH.) To make the count have a modulus of 16, connect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23" charset="-128"/>
                <a:cs typeface="+mn-cs"/>
              </a:rPr>
              <a:t>	a.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23" charset="-128"/>
                <a:cs typeface="+mn-cs"/>
              </a:rPr>
              <a:t>Q</a:t>
            </a:r>
            <a:r>
              <a:rPr kumimoji="0" lang="en-US" altLang="zh-CN" sz="2400" b="0" i="0" u="none" strike="noStrike" kern="1200" cap="none" spc="0" normalizeH="0" baseline="-2500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23" charset="-128"/>
                <a:cs typeface="+mn-cs"/>
              </a:rPr>
              <a:t>0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23" charset="-128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23" charset="-128"/>
                <a:cs typeface="+mn-cs"/>
              </a:rPr>
              <a:t>to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23" charset="-128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23" charset="-128"/>
                <a:cs typeface="+mn-cs"/>
              </a:rPr>
              <a:t>RO(1) and RO(2) to</a:t>
            </a:r>
            <a:endParaRPr kumimoji="0" lang="en-US" altLang="zh-CN" sz="2400" b="0" i="0" u="none" strike="noStrike" kern="1200" cap="none" spc="0" normalizeH="0" baseline="-25000" noProof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 panose="02020603050405020304" pitchFamily="18" charset="0"/>
              <a:ea typeface="ヒラギノ角ゴ Pro W3" pitchFamily="123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23" charset="-128"/>
                <a:cs typeface="+mn-cs"/>
              </a:rPr>
              <a:t>	b.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23" charset="-128"/>
                <a:cs typeface="+mn-cs"/>
              </a:rPr>
              <a:t>Q</a:t>
            </a:r>
            <a:r>
              <a:rPr kumimoji="0" lang="en-US" altLang="zh-CN" sz="2400" b="0" i="0" u="none" strike="noStrike" kern="1200" cap="none" spc="0" normalizeH="0" baseline="-2500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23" charset="-128"/>
                <a:cs typeface="+mn-cs"/>
              </a:rPr>
              <a:t>3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23" charset="-128"/>
                <a:cs typeface="+mn-cs"/>
              </a:rPr>
              <a:t> to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23" charset="-128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23" charset="-128"/>
                <a:cs typeface="+mn-cs"/>
              </a:rPr>
              <a:t>RO(1) and RO(2)</a:t>
            </a:r>
            <a:endParaRPr kumimoji="0" lang="en-US" altLang="zh-CN" sz="2400" b="0" i="0" u="none" strike="noStrike" kern="1200" cap="none" spc="0" normalizeH="0" baseline="-25000" noProof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 panose="02020603050405020304" pitchFamily="18" charset="0"/>
              <a:ea typeface="ヒラギノ角ゴ Pro W3" pitchFamily="123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23" charset="-128"/>
                <a:cs typeface="+mn-cs"/>
              </a:rPr>
              <a:t>	c.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23" charset="-128"/>
                <a:cs typeface="+mn-cs"/>
              </a:rPr>
              <a:t>CLK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23" charset="-128"/>
                <a:cs typeface="+mn-cs"/>
              </a:rPr>
              <a:t> A and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23" charset="-128"/>
                <a:cs typeface="+mn-cs"/>
              </a:rPr>
              <a:t>CLK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23" charset="-128"/>
                <a:cs typeface="+mn-cs"/>
              </a:rPr>
              <a:t> B together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23" charset="-128"/>
                <a:cs typeface="+mn-cs"/>
              </a:rPr>
              <a:t>	d.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23" charset="-128"/>
                <a:cs typeface="+mn-cs"/>
              </a:rPr>
              <a:t>Q</a:t>
            </a:r>
            <a:r>
              <a:rPr kumimoji="0" lang="en-US" altLang="zh-CN" sz="2400" b="0" i="0" u="none" strike="noStrike" kern="1200" cap="none" spc="0" normalizeH="0" baseline="-2500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23" charset="-128"/>
                <a:cs typeface="+mn-cs"/>
              </a:rPr>
              <a:t>0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23" charset="-128"/>
                <a:cs typeface="+mn-cs"/>
              </a:rPr>
              <a:t>to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23" charset="-128"/>
                <a:cs typeface="+mn-cs"/>
              </a:rPr>
              <a:t>CLK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23" charset="-128"/>
                <a:cs typeface="+mn-cs"/>
              </a:rPr>
              <a:t> 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87043" name="WordArt 5" descr="White marble">
            <a:extLst>
              <a:ext uri="{FF2B5EF4-FFF2-40B4-BE49-F238E27FC236}">
                <a16:creationId xmlns:a16="http://schemas.microsoft.com/office/drawing/2014/main" id="{14701DE8-A46C-40CE-BB2E-D123573CA2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381000"/>
            <a:ext cx="1371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0" cap="none" spc="0" normalizeH="0" baseline="0" noProof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Quiz</a:t>
            </a:r>
            <a:endParaRPr kumimoji="0" lang="zh-CN" altLang="en-US" sz="3600" b="0" i="0" u="none" strike="noStrike" kern="10" cap="none" spc="0" normalizeH="0" baseline="0" noProof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4715" name="Picture 27">
            <a:extLst>
              <a:ext uri="{FF2B5EF4-FFF2-40B4-BE49-F238E27FC236}">
                <a16:creationId xmlns:a16="http://schemas.microsoft.com/office/drawing/2014/main" id="{EA610946-E28C-45B4-BE52-582231037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19600"/>
            <a:ext cx="4914900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4716" name="Text Box 28">
            <a:extLst>
              <a:ext uri="{FF2B5EF4-FFF2-40B4-BE49-F238E27FC236}">
                <a16:creationId xmlns:a16="http://schemas.microsoft.com/office/drawing/2014/main" id="{635E106B-326B-4BCA-A4A9-8D1C985E6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507163"/>
            <a:ext cx="2438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23" charset="-128"/>
                <a:cs typeface="+mn-cs"/>
              </a:rPr>
              <a:t>© 2008 Pearson Education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83B63B7-6F47-4681-ACCB-162E28F20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95700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>
            <a:extLst>
              <a:ext uri="{FF2B5EF4-FFF2-40B4-BE49-F238E27FC236}">
                <a16:creationId xmlns:a16="http://schemas.microsoft.com/office/drawing/2014/main" id="{0ABF8D2A-D429-45E6-BA4C-D70EB9073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315" name="内容占位符 5">
            <a:extLst>
              <a:ext uri="{FF2B5EF4-FFF2-40B4-BE49-F238E27FC236}">
                <a16:creationId xmlns:a16="http://schemas.microsoft.com/office/drawing/2014/main" id="{603C4301-6799-481C-8C44-6AB5E87DCA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4275" y="836613"/>
            <a:ext cx="7121525" cy="3181350"/>
          </a:xfrm>
        </p:spPr>
      </p:pic>
      <p:sp>
        <p:nvSpPr>
          <p:cNvPr id="13316" name="灯片编号占位符 3">
            <a:extLst>
              <a:ext uri="{FF2B5EF4-FFF2-40B4-BE49-F238E27FC236}">
                <a16:creationId xmlns:a16="http://schemas.microsoft.com/office/drawing/2014/main" id="{C360C7AD-F6FC-4744-8C1D-A42856165E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E72318-58E8-43D1-A4D0-EDA98285C78D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3317" name="图片 7">
            <a:extLst>
              <a:ext uri="{FF2B5EF4-FFF2-40B4-BE49-F238E27FC236}">
                <a16:creationId xmlns:a16="http://schemas.microsoft.com/office/drawing/2014/main" id="{3E7D8188-D965-4F4C-B321-066F3B6AD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154488"/>
            <a:ext cx="3384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图片 9">
            <a:extLst>
              <a:ext uri="{FF2B5EF4-FFF2-40B4-BE49-F238E27FC236}">
                <a16:creationId xmlns:a16="http://schemas.microsoft.com/office/drawing/2014/main" id="{C47A385D-1E61-4E9C-A8B3-27DDC16CE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4868863"/>
            <a:ext cx="7559675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CDC6379C-E9E4-4F15-9875-C0A593DF2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ヒラギノ角ゴ Pro W3" charset="0"/>
              <a:cs typeface="+mn-cs"/>
            </a:endParaRPr>
          </a:p>
        </p:txBody>
      </p:sp>
      <p:graphicFrame>
        <p:nvGraphicFramePr>
          <p:cNvPr id="89090" name="Object 9">
            <a:extLst>
              <a:ext uri="{FF2B5EF4-FFF2-40B4-BE49-F238E27FC236}">
                <a16:creationId xmlns:a16="http://schemas.microsoft.com/office/drawing/2014/main" id="{4746F0F9-7CD4-4355-AFBD-9CC0177DBE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4114800"/>
          <a:ext cx="6629400" cy="207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CorelDRAW" r:id="rId4" imgW="4267200" imgH="1335024" progId="CorelDRAW.Graphic.13">
                  <p:embed/>
                </p:oleObj>
              </mc:Choice>
              <mc:Fallback>
                <p:oleObj name="CorelDRAW" r:id="rId4" imgW="4267200" imgH="1335024" progId="CorelDRAW.Graphic.13">
                  <p:embed/>
                  <p:pic>
                    <p:nvPicPr>
                      <p:cNvPr id="89090" name="Object 9">
                        <a:extLst>
                          <a:ext uri="{FF2B5EF4-FFF2-40B4-BE49-F238E27FC236}">
                            <a16:creationId xmlns:a16="http://schemas.microsoft.com/office/drawing/2014/main" id="{4746F0F9-7CD4-4355-AFBD-9CC0177DBE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114800"/>
                        <a:ext cx="6629400" cy="207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0" name="Text Box 4">
            <a:extLst>
              <a:ext uri="{FF2B5EF4-FFF2-40B4-BE49-F238E27FC236}">
                <a16:creationId xmlns:a16="http://schemas.microsoft.com/office/drawing/2014/main" id="{2E7D6F86-5DF2-4BA8-A82F-B7C42CD01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507163"/>
            <a:ext cx="2438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23" charset="-128"/>
                <a:cs typeface="+mn-cs"/>
              </a:rPr>
              <a:t>© 2008 Pearson Education</a:t>
            </a:r>
          </a:p>
        </p:txBody>
      </p:sp>
      <p:sp>
        <p:nvSpPr>
          <p:cNvPr id="89092" name="WordArt 5" descr="White marble">
            <a:extLst>
              <a:ext uri="{FF2B5EF4-FFF2-40B4-BE49-F238E27FC236}">
                <a16:creationId xmlns:a16="http://schemas.microsoft.com/office/drawing/2014/main" id="{25C5F6A6-018B-4806-931F-41E30F1794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381000"/>
            <a:ext cx="1371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0" cap="none" spc="0" normalizeH="0" baseline="0" noProof="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Quiz</a:t>
            </a:r>
            <a:endParaRPr kumimoji="0" lang="zh-CN" altLang="en-US" sz="3600" b="0" i="0" u="none" strike="noStrike" kern="10" cap="none" spc="0" normalizeH="0" baseline="0" noProof="0">
              <a:ln w="9525">
                <a:round/>
                <a:headEnd/>
                <a:tailEnd/>
              </a:ln>
              <a:blipFill dpi="0" rotWithShape="0">
                <a:blip r:embed="rId6"/>
                <a:srcRect/>
                <a:tile tx="0" ty="0" sx="100000" sy="100000" flip="none" algn="tl"/>
              </a:blip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6742" name="Text Box 6">
            <a:extLst>
              <a:ext uri="{FF2B5EF4-FFF2-40B4-BE49-F238E27FC236}">
                <a16:creationId xmlns:a16="http://schemas.microsoft.com/office/drawing/2014/main" id="{D6B307E4-D0D7-4E00-9307-06174D1EA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75" y="4146550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FF0</a:t>
            </a:r>
          </a:p>
        </p:txBody>
      </p:sp>
      <p:sp>
        <p:nvSpPr>
          <p:cNvPr id="116743" name="Text Box 7">
            <a:extLst>
              <a:ext uri="{FF2B5EF4-FFF2-40B4-BE49-F238E27FC236}">
                <a16:creationId xmlns:a16="http://schemas.microsoft.com/office/drawing/2014/main" id="{503B59D0-0292-41B0-B82A-C1B29A8C6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775" y="4135438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FF1</a:t>
            </a:r>
          </a:p>
        </p:txBody>
      </p:sp>
      <p:sp>
        <p:nvSpPr>
          <p:cNvPr id="116744" name="Text Box 8">
            <a:extLst>
              <a:ext uri="{FF2B5EF4-FFF2-40B4-BE49-F238E27FC236}">
                <a16:creationId xmlns:a16="http://schemas.microsoft.com/office/drawing/2014/main" id="{763A4C24-238C-4A6A-AE72-8CAC40D29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8175" y="4135438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FF2</a:t>
            </a:r>
          </a:p>
        </p:txBody>
      </p:sp>
      <p:sp>
        <p:nvSpPr>
          <p:cNvPr id="116746" name="Text Box 10">
            <a:extLst>
              <a:ext uri="{FF2B5EF4-FFF2-40B4-BE49-F238E27FC236}">
                <a16:creationId xmlns:a16="http://schemas.microsoft.com/office/drawing/2014/main" id="{A9878914-FF86-40E5-9CEE-7907E3404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371600"/>
            <a:ext cx="70866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5.	Assume 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Q</a:t>
            </a:r>
            <a:r>
              <a:rPr kumimoji="0" lang="en-US" altLang="zh-CN" sz="2400" b="0" i="0" u="none" strike="noStrike" kern="1200" cap="none" spc="0" normalizeH="0" baseline="-2500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0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 is LOW. The next clock pulse will cause </a:t>
            </a:r>
            <a:endParaRPr kumimoji="0" lang="en-US" altLang="zh-CN" sz="2400" b="0" i="1" u="none" strike="noStrike" kern="1200" cap="none" spc="0" normalizeH="0" baseline="0" noProof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 charset="0"/>
              <a:ea typeface="ヒラギノ角ゴ Pro W3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a. FF1 and FF2 to both toggle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	b. FF1 and FF2 to both latch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 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 charset="0"/>
              <a:ea typeface="ヒラギノ角ゴ Pro W3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	c. FF1 to latch; FF2 to toggle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	d. FF1 to toggle; FF2 to latch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1" u="none" strike="noStrike" kern="1200" cap="none" spc="0" normalizeH="0" baseline="0" noProof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 charset="0"/>
              <a:ea typeface="ヒラギノ角ゴ Pro W3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 charset="0"/>
              <a:cs typeface="+mn-cs"/>
            </a:endParaRPr>
          </a:p>
        </p:txBody>
      </p:sp>
      <p:sp>
        <p:nvSpPr>
          <p:cNvPr id="116747" name="Text Box 11">
            <a:extLst>
              <a:ext uri="{FF2B5EF4-FFF2-40B4-BE49-F238E27FC236}">
                <a16:creationId xmlns:a16="http://schemas.microsoft.com/office/drawing/2014/main" id="{B6FCD621-165B-447D-8CA1-2EA58A61F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419600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LOW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D6524D5-DFA8-4713-8640-A54AB19F1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CA436A98-7AB2-4317-997D-56866C08D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ヒラギノ角ゴ Pro W3" charset="0"/>
              <a:cs typeface="+mn-cs"/>
            </a:endParaRPr>
          </a:p>
        </p:txBody>
      </p:sp>
      <p:sp>
        <p:nvSpPr>
          <p:cNvPr id="118788" name="Text Box 4">
            <a:extLst>
              <a:ext uri="{FF2B5EF4-FFF2-40B4-BE49-F238E27FC236}">
                <a16:creationId xmlns:a16="http://schemas.microsoft.com/office/drawing/2014/main" id="{7D0DAEB2-677A-43F9-9252-FBCA46A88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507163"/>
            <a:ext cx="2438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23" charset="-128"/>
                <a:cs typeface="+mn-cs"/>
              </a:rPr>
              <a:t>© 2008 Pearson Education</a:t>
            </a:r>
          </a:p>
        </p:txBody>
      </p:sp>
      <p:sp>
        <p:nvSpPr>
          <p:cNvPr id="91139" name="WordArt 5" descr="White marble">
            <a:extLst>
              <a:ext uri="{FF2B5EF4-FFF2-40B4-BE49-F238E27FC236}">
                <a16:creationId xmlns:a16="http://schemas.microsoft.com/office/drawing/2014/main" id="{46243D51-DBAE-4B5C-8196-A0989B2B024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381000"/>
            <a:ext cx="1371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0" cap="none" spc="0" normalizeH="0" baseline="0" noProof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Quiz</a:t>
            </a:r>
            <a:endParaRPr kumimoji="0" lang="zh-CN" altLang="en-US" sz="3600" b="0" i="0" u="none" strike="noStrike" kern="10" cap="none" spc="0" normalizeH="0" baseline="0" noProof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8790" name="Text Box 6">
            <a:extLst>
              <a:ext uri="{FF2B5EF4-FFF2-40B4-BE49-F238E27FC236}">
                <a16:creationId xmlns:a16="http://schemas.microsoft.com/office/drawing/2014/main" id="{C2989D30-9D17-491D-85E0-804AB1633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52600"/>
            <a:ext cx="6858000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6.	A 4-bit binary counter has a terminal count of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	a.  4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	b.  10</a:t>
            </a:r>
            <a:endParaRPr kumimoji="0" lang="en-US" altLang="zh-CN" sz="2400" b="0" i="1" u="none" strike="noStrike" kern="1200" cap="none" spc="0" normalizeH="0" baseline="0" noProof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 charset="0"/>
              <a:ea typeface="ヒラギノ角ゴ Pro W3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c.  15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	d.  16</a:t>
            </a:r>
            <a:endParaRPr kumimoji="0" lang="en-US" altLang="zh-CN" sz="2400" b="0" i="1" u="none" strike="noStrike" kern="1200" cap="none" spc="0" normalizeH="0" baseline="0" noProof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 charset="0"/>
              <a:ea typeface="ヒラギノ角ゴ Pro W3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 charset="0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48DDD68-C540-49F5-A1A7-43F0BCF86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96952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CB48ADDB-96DB-44D9-A731-BF4DDED72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ヒラギノ角ゴ Pro W3" charset="0"/>
              <a:cs typeface="+mn-cs"/>
            </a:endParaRPr>
          </a:p>
        </p:txBody>
      </p:sp>
      <p:sp>
        <p:nvSpPr>
          <p:cNvPr id="120836" name="Text Box 4">
            <a:extLst>
              <a:ext uri="{FF2B5EF4-FFF2-40B4-BE49-F238E27FC236}">
                <a16:creationId xmlns:a16="http://schemas.microsoft.com/office/drawing/2014/main" id="{644E038A-0231-49F0-9ECA-A0727716D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507163"/>
            <a:ext cx="2438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23" charset="-128"/>
                <a:cs typeface="+mn-cs"/>
              </a:rPr>
              <a:t>© 2008 Pearson Education</a:t>
            </a:r>
          </a:p>
        </p:txBody>
      </p:sp>
      <p:sp>
        <p:nvSpPr>
          <p:cNvPr id="93187" name="WordArt 5" descr="White marble">
            <a:extLst>
              <a:ext uri="{FF2B5EF4-FFF2-40B4-BE49-F238E27FC236}">
                <a16:creationId xmlns:a16="http://schemas.microsoft.com/office/drawing/2014/main" id="{3B87DE34-D075-4045-81C8-51819A4037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381000"/>
            <a:ext cx="1371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0" cap="none" spc="0" normalizeH="0" baseline="0" noProof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Quiz</a:t>
            </a:r>
            <a:endParaRPr kumimoji="0" lang="zh-CN" altLang="en-US" sz="3600" b="0" i="0" u="none" strike="noStrike" kern="10" cap="none" spc="0" normalizeH="0" baseline="0" noProof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0838" name="Text Box 6">
            <a:extLst>
              <a:ext uri="{FF2B5EF4-FFF2-40B4-BE49-F238E27FC236}">
                <a16:creationId xmlns:a16="http://schemas.microsoft.com/office/drawing/2014/main" id="{7B5E4F63-4449-48EF-BB9F-D04457CF9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600200"/>
            <a:ext cx="72390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7.	Assume the clock for a 4-bit binary counter is 80 kHz. The output frequency of the fourth stage (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Q</a:t>
            </a:r>
            <a:r>
              <a:rPr kumimoji="0" lang="en-US" altLang="zh-CN" sz="2400" b="0" i="0" u="none" strike="noStrike" kern="1200" cap="none" spc="0" normalizeH="0" baseline="-2500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3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) is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	a.  5 kHz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	b.  10 kHz </a:t>
            </a:r>
            <a:endParaRPr kumimoji="0" lang="en-US" altLang="zh-CN" sz="2400" b="0" i="1" u="none" strike="noStrike" kern="1200" cap="none" spc="0" normalizeH="0" baseline="0" noProof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 charset="0"/>
              <a:ea typeface="ヒラギノ角ゴ Pro W3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c.  20 kHz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	d.  320 kHz</a:t>
            </a:r>
            <a:endParaRPr kumimoji="0" lang="en-US" altLang="zh-CN" sz="2400" b="0" i="1" u="none" strike="noStrike" kern="1200" cap="none" spc="0" normalizeH="0" baseline="0" noProof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 charset="0"/>
              <a:ea typeface="ヒラギノ角ゴ Pro W3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 charset="0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EEAA1CD-C5F9-49AC-990E-757171D86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16814887-291C-4D23-8104-AF30EC712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ヒラギノ角ゴ Pro W3" charset="0"/>
              <a:cs typeface="+mn-cs"/>
            </a:endParaRPr>
          </a:p>
        </p:txBody>
      </p:sp>
      <p:sp>
        <p:nvSpPr>
          <p:cNvPr id="122883" name="Text Box 3">
            <a:extLst>
              <a:ext uri="{FF2B5EF4-FFF2-40B4-BE49-F238E27FC236}">
                <a16:creationId xmlns:a16="http://schemas.microsoft.com/office/drawing/2014/main" id="{29C7391D-858F-461E-93D8-5C410E441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76400"/>
            <a:ext cx="74676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8. A 3-bit count sequence is shown for a counter (</a:t>
            </a: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Q</a:t>
            </a:r>
            <a:r>
              <a:rPr kumimoji="0" lang="en-US" altLang="zh-CN" sz="2400" b="0" i="0" u="none" strike="noStrike" kern="1200" cap="none" spc="0" normalizeH="0" baseline="-2500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2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 is the MSB). The sequence 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	a. 0-1-2-3-4-5-6-7-0 (repeat)</a:t>
            </a:r>
            <a:endParaRPr kumimoji="0" lang="en-US" altLang="zh-CN" sz="2400" b="0" i="0" u="none" strike="noStrike" kern="1200" cap="none" spc="0" normalizeH="0" baseline="30000" noProof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 charset="0"/>
              <a:ea typeface="ヒラギノ角ゴ Pro W3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	b. 0-1-3-2-6-7-5-4-0 (repeat)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	c. 0-2-4-6-1-3-5-7-0 (repeat)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	d. 0-4-6-2-3-7-5-1-0 (repeat)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 charset="0"/>
              <a:ea typeface="ヒラギノ角ゴ Pro W3" charset="0"/>
              <a:cs typeface="+mn-cs"/>
            </a:endParaRPr>
          </a:p>
        </p:txBody>
      </p:sp>
      <p:sp>
        <p:nvSpPr>
          <p:cNvPr id="122884" name="Text Box 4">
            <a:extLst>
              <a:ext uri="{FF2B5EF4-FFF2-40B4-BE49-F238E27FC236}">
                <a16:creationId xmlns:a16="http://schemas.microsoft.com/office/drawing/2014/main" id="{73D11C94-F818-47C4-BA33-AC417A66B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507163"/>
            <a:ext cx="2438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23" charset="-128"/>
                <a:cs typeface="+mn-cs"/>
              </a:rPr>
              <a:t>© 2008 Pearson Education</a:t>
            </a:r>
          </a:p>
        </p:txBody>
      </p:sp>
      <p:sp>
        <p:nvSpPr>
          <p:cNvPr id="95236" name="WordArt 5" descr="White marble">
            <a:extLst>
              <a:ext uri="{FF2B5EF4-FFF2-40B4-BE49-F238E27FC236}">
                <a16:creationId xmlns:a16="http://schemas.microsoft.com/office/drawing/2014/main" id="{2A508D88-12F3-4EAA-9EC4-8BDD2485B84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381000"/>
            <a:ext cx="1371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0" cap="none" spc="0" normalizeH="0" baseline="0" noProof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Quiz</a:t>
            </a:r>
            <a:endParaRPr kumimoji="0" lang="zh-CN" altLang="en-US" sz="3600" b="0" i="0" u="none" strike="noStrike" kern="10" cap="none" spc="0" normalizeH="0" baseline="0" noProof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2886" name="Picture 6">
            <a:extLst>
              <a:ext uri="{FF2B5EF4-FFF2-40B4-BE49-F238E27FC236}">
                <a16:creationId xmlns:a16="http://schemas.microsoft.com/office/drawing/2014/main" id="{792F3B3E-0A2E-46BB-94DB-BCD52E1B4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648200"/>
            <a:ext cx="5581650" cy="17811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888" name="Text Box 8">
            <a:extLst>
              <a:ext uri="{FF2B5EF4-FFF2-40B4-BE49-F238E27FC236}">
                <a16:creationId xmlns:a16="http://schemas.microsoft.com/office/drawing/2014/main" id="{B4926D27-42E6-4523-91FE-1EBC68627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002213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1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Q</a:t>
            </a:r>
            <a:r>
              <a:rPr kumimoji="0" lang="en-US" altLang="zh-CN" sz="1600" b="0" i="0" u="none" strike="noStrike" kern="1200" cap="none" spc="0" normalizeH="0" baseline="-2500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0</a:t>
            </a:r>
          </a:p>
        </p:txBody>
      </p:sp>
      <p:sp>
        <p:nvSpPr>
          <p:cNvPr id="122889" name="Text Box 9">
            <a:extLst>
              <a:ext uri="{FF2B5EF4-FFF2-40B4-BE49-F238E27FC236}">
                <a16:creationId xmlns:a16="http://schemas.microsoft.com/office/drawing/2014/main" id="{82091363-3062-47A7-83EC-26903A337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533400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Q</a:t>
            </a:r>
            <a:r>
              <a:rPr kumimoji="0" lang="en-US" altLang="zh-CN" sz="1600" b="0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1</a:t>
            </a:r>
          </a:p>
        </p:txBody>
      </p:sp>
      <p:sp>
        <p:nvSpPr>
          <p:cNvPr id="122890" name="Text Box 10">
            <a:extLst>
              <a:ext uri="{FF2B5EF4-FFF2-40B4-BE49-F238E27FC236}">
                <a16:creationId xmlns:a16="http://schemas.microsoft.com/office/drawing/2014/main" id="{476F9386-50FF-42CD-8AF4-1184FFAF3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71500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1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Q</a:t>
            </a:r>
            <a:r>
              <a:rPr kumimoji="0" lang="en-US" altLang="zh-CN" sz="1600" b="0" i="0" u="none" strike="noStrike" kern="1200" cap="none" spc="0" normalizeH="0" baseline="-2500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2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AC13181-EEF0-47E2-936F-C4F36F00E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57015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1A107F3E-4500-453F-A7E4-C7EECC50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ヒラギノ角ゴ Pro W3" charset="0"/>
              <a:cs typeface="+mn-cs"/>
            </a:endParaRPr>
          </a:p>
        </p:txBody>
      </p:sp>
      <p:sp>
        <p:nvSpPr>
          <p:cNvPr id="124931" name="Text Box 3">
            <a:extLst>
              <a:ext uri="{FF2B5EF4-FFF2-40B4-BE49-F238E27FC236}">
                <a16:creationId xmlns:a16="http://schemas.microsoft.com/office/drawing/2014/main" id="{350EE4C7-48B8-4F03-90F8-1868C31DC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789113"/>
            <a:ext cx="7467600" cy="31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9. FF2 represents the MSB. The counts that are being decoded by the 3-input AND gates are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	a.  2 and 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	b.  3 and 6</a:t>
            </a:r>
            <a:endParaRPr kumimoji="0" lang="en-US" altLang="zh-CN" sz="2400" b="0" i="1" u="none" strike="noStrike" kern="1200" cap="none" spc="0" normalizeH="0" baseline="0" noProof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 charset="0"/>
              <a:ea typeface="ヒラギノ角ゴ Pro W3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c.  2 and 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	d.  5 and 6</a:t>
            </a:r>
            <a:endParaRPr kumimoji="0" lang="en-US" altLang="zh-CN" sz="2400" b="0" i="1" u="none" strike="noStrike" kern="1200" cap="none" spc="0" normalizeH="0" baseline="0" noProof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 charset="0"/>
              <a:ea typeface="ヒラギノ角ゴ Pro W3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 charset="0"/>
              <a:ea typeface="ヒラギノ角ゴ Pro W3" charset="0"/>
              <a:cs typeface="+mn-cs"/>
            </a:endParaRPr>
          </a:p>
        </p:txBody>
      </p:sp>
      <p:sp>
        <p:nvSpPr>
          <p:cNvPr id="124932" name="Text Box 4">
            <a:extLst>
              <a:ext uri="{FF2B5EF4-FFF2-40B4-BE49-F238E27FC236}">
                <a16:creationId xmlns:a16="http://schemas.microsoft.com/office/drawing/2014/main" id="{1457D1E0-9012-406D-9AC3-972DB99AD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507163"/>
            <a:ext cx="2438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23" charset="-128"/>
                <a:cs typeface="+mn-cs"/>
              </a:rPr>
              <a:t>© 2008 Pearson Education</a:t>
            </a:r>
          </a:p>
        </p:txBody>
      </p:sp>
      <p:sp>
        <p:nvSpPr>
          <p:cNvPr id="97284" name="WordArt 5" descr="White marble">
            <a:extLst>
              <a:ext uri="{FF2B5EF4-FFF2-40B4-BE49-F238E27FC236}">
                <a16:creationId xmlns:a16="http://schemas.microsoft.com/office/drawing/2014/main" id="{BB775DCA-D40A-4E60-B9D2-FCB05B6E42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381000"/>
            <a:ext cx="1371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0" cap="none" spc="0" normalizeH="0" baseline="0" noProof="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Quiz</a:t>
            </a:r>
            <a:endParaRPr kumimoji="0" lang="zh-CN" altLang="en-US" sz="3600" b="0" i="0" u="none" strike="noStrike" kern="10" cap="none" spc="0" normalizeH="0" baseline="0" noProof="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97285" name="Object 7">
            <a:extLst>
              <a:ext uri="{FF2B5EF4-FFF2-40B4-BE49-F238E27FC236}">
                <a16:creationId xmlns:a16="http://schemas.microsoft.com/office/drawing/2014/main" id="{C0051E93-0858-4F23-BAB3-8475A6BFFC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7600" y="2895600"/>
          <a:ext cx="5022850" cy="269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CorelDRAW" r:id="rId5" imgW="4686300" imgH="2514600" progId="CorelDRAW.Graphic.12">
                  <p:embed/>
                </p:oleObj>
              </mc:Choice>
              <mc:Fallback>
                <p:oleObj name="CorelDRAW" r:id="rId5" imgW="4686300" imgH="2514600" progId="CorelDRAW.Graphic.12">
                  <p:embed/>
                  <p:pic>
                    <p:nvPicPr>
                      <p:cNvPr id="97285" name="Object 7">
                        <a:extLst>
                          <a:ext uri="{FF2B5EF4-FFF2-40B4-BE49-F238E27FC236}">
                            <a16:creationId xmlns:a16="http://schemas.microsoft.com/office/drawing/2014/main" id="{C0051E93-0858-4F23-BAB3-8475A6BFFC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895600"/>
                        <a:ext cx="5022850" cy="269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48F91DE8-D7BE-453C-9EFB-1361CB9C1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95600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0A2EB34A-D5E5-4CC5-AFB4-9A7A48B42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ヒラギノ角ゴ Pro W3" charset="0"/>
              <a:cs typeface="+mn-cs"/>
            </a:endParaRPr>
          </a:p>
        </p:txBody>
      </p:sp>
      <p:sp>
        <p:nvSpPr>
          <p:cNvPr id="126979" name="Text Box 3">
            <a:extLst>
              <a:ext uri="{FF2B5EF4-FFF2-40B4-BE49-F238E27FC236}">
                <a16:creationId xmlns:a16="http://schemas.microsoft.com/office/drawing/2014/main" id="{C3580D30-FA40-406E-ACEF-4E2F8CA06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76400"/>
            <a:ext cx="7467600" cy="326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10. Assume the input frequency (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f</a:t>
            </a:r>
            <a:r>
              <a:rPr kumimoji="0" lang="en-US" altLang="zh-CN" sz="2400" b="0" i="1" u="none" strike="noStrike" kern="1200" cap="none" spc="0" normalizeH="0" baseline="-2500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in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) is 256 Hz. The output frequency (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f</a:t>
            </a:r>
            <a:r>
              <a:rPr kumimoji="0" lang="en-US" altLang="zh-CN" sz="2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out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) will be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	a. 16 Hz</a:t>
            </a:r>
            <a:endParaRPr kumimoji="0" lang="en-US" altLang="zh-CN" sz="2400" b="0" i="0" u="none" strike="noStrike" kern="1200" cap="none" spc="0" normalizeH="0" baseline="3000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 charset="0"/>
              <a:ea typeface="ヒラギノ角ゴ Pro W3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	b. 1 kHz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	c. 65 kHz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	d. none of the above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Times New Roman" charset="0"/>
              <a:ea typeface="ヒラギノ角ゴ Pro W3" charset="0"/>
              <a:cs typeface="+mn-cs"/>
            </a:endParaRPr>
          </a:p>
        </p:txBody>
      </p:sp>
      <p:sp>
        <p:nvSpPr>
          <p:cNvPr id="126980" name="Text Box 4">
            <a:extLst>
              <a:ext uri="{FF2B5EF4-FFF2-40B4-BE49-F238E27FC236}">
                <a16:creationId xmlns:a16="http://schemas.microsoft.com/office/drawing/2014/main" id="{0AB364F6-1DCC-4D42-B0C2-A99D48FDE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507163"/>
            <a:ext cx="2438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123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123" charset="-128"/>
                <a:cs typeface="+mn-cs"/>
              </a:rPr>
              <a:t>© 2008 Pearson Education</a:t>
            </a:r>
          </a:p>
        </p:txBody>
      </p:sp>
      <p:sp>
        <p:nvSpPr>
          <p:cNvPr id="99332" name="WordArt 5" descr="White marble">
            <a:extLst>
              <a:ext uri="{FF2B5EF4-FFF2-40B4-BE49-F238E27FC236}">
                <a16:creationId xmlns:a16="http://schemas.microsoft.com/office/drawing/2014/main" id="{2BC30B34-3B38-4A03-9B13-B8B06693D0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381000"/>
            <a:ext cx="1371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0" cap="none" spc="0" normalizeH="0" baseline="0" noProof="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Quiz</a:t>
            </a:r>
            <a:endParaRPr kumimoji="0" lang="zh-CN" altLang="en-US" sz="3600" b="0" i="0" u="none" strike="noStrike" kern="10" cap="none" spc="0" normalizeH="0" baseline="0" noProof="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99333" name="Group 6">
            <a:extLst>
              <a:ext uri="{FF2B5EF4-FFF2-40B4-BE49-F238E27FC236}">
                <a16:creationId xmlns:a16="http://schemas.microsoft.com/office/drawing/2014/main" id="{BC684884-5A2C-48FE-A3C7-9E130B6164A0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4495800"/>
            <a:ext cx="5791200" cy="1743075"/>
            <a:chOff x="1104" y="1680"/>
            <a:chExt cx="3648" cy="1098"/>
          </a:xfrm>
        </p:grpSpPr>
        <p:graphicFrame>
          <p:nvGraphicFramePr>
            <p:cNvPr id="99337" name="Object 7">
              <a:extLst>
                <a:ext uri="{FF2B5EF4-FFF2-40B4-BE49-F238E27FC236}">
                  <a16:creationId xmlns:a16="http://schemas.microsoft.com/office/drawing/2014/main" id="{96F672F7-679E-478A-9BED-9852AB85A1A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92" y="1824"/>
            <a:ext cx="3360" cy="9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3" name="CorelDRAW" r:id="rId5" imgW="4038600" imgH="1143000" progId="CorelDRAW.Graphic.13">
                    <p:embed/>
                  </p:oleObj>
                </mc:Choice>
                <mc:Fallback>
                  <p:oleObj name="CorelDRAW" r:id="rId5" imgW="4038600" imgH="1143000" progId="CorelDRAW.Graphic.13">
                    <p:embed/>
                    <p:pic>
                      <p:nvPicPr>
                        <p:cNvPr id="99337" name="Object 7">
                          <a:extLst>
                            <a:ext uri="{FF2B5EF4-FFF2-40B4-BE49-F238E27FC236}">
                              <a16:creationId xmlns:a16="http://schemas.microsoft.com/office/drawing/2014/main" id="{96F672F7-679E-478A-9BED-9852AB85A1A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824"/>
                          <a:ext cx="3360" cy="9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9338" name="Group 8">
              <a:extLst>
                <a:ext uri="{FF2B5EF4-FFF2-40B4-BE49-F238E27FC236}">
                  <a16:creationId xmlns:a16="http://schemas.microsoft.com/office/drawing/2014/main" id="{9365205A-FFA8-428B-A0EA-8007DD4EF2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1680"/>
              <a:ext cx="3392" cy="1008"/>
              <a:chOff x="1104" y="1680"/>
              <a:chExt cx="3392" cy="1008"/>
            </a:xfrm>
          </p:grpSpPr>
          <p:sp>
            <p:nvSpPr>
              <p:cNvPr id="126985" name="Text Box 9">
                <a:extLst>
                  <a:ext uri="{FF2B5EF4-FFF2-40B4-BE49-F238E27FC236}">
                    <a16:creationId xmlns:a16="http://schemas.microsoft.com/office/drawing/2014/main" id="{87507835-FD09-4892-A12E-3D62153873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1680"/>
                <a:ext cx="67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charset="0"/>
                    <a:ea typeface="ヒラギノ角ゴ Pro W3" charset="0"/>
                    <a:cs typeface="+mn-cs"/>
                  </a:rPr>
                  <a:t>HIGH</a:t>
                </a:r>
              </a:p>
            </p:txBody>
          </p:sp>
          <p:sp>
            <p:nvSpPr>
              <p:cNvPr id="126986" name="Text Box 10">
                <a:extLst>
                  <a:ext uri="{FF2B5EF4-FFF2-40B4-BE49-F238E27FC236}">
                    <a16:creationId xmlns:a16="http://schemas.microsoft.com/office/drawing/2014/main" id="{FBD93BC1-C1D7-4392-815F-E58BE74E79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2304"/>
                <a:ext cx="38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charset="0"/>
                    <a:ea typeface="ヒラギノ角ゴ Pro W3" charset="0"/>
                    <a:cs typeface="+mn-cs"/>
                  </a:rPr>
                  <a:t>CLK</a:t>
                </a:r>
              </a:p>
            </p:txBody>
          </p:sp>
          <p:sp>
            <p:nvSpPr>
              <p:cNvPr id="126987" name="Text Box 11">
                <a:extLst>
                  <a:ext uri="{FF2B5EF4-FFF2-40B4-BE49-F238E27FC236}">
                    <a16:creationId xmlns:a16="http://schemas.microsoft.com/office/drawing/2014/main" id="{35BE28F5-9DE5-425F-8381-BD5E8C6A27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2" y="2352"/>
                <a:ext cx="24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charset="0"/>
                    <a:ea typeface="ヒラギノ角ゴ Pro W3" charset="0"/>
                    <a:cs typeface="+mn-cs"/>
                  </a:rPr>
                  <a:t>Q</a:t>
                </a:r>
                <a:r>
                  <a:rPr kumimoji="0" lang="en-US" altLang="zh-CN" sz="12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charset="0"/>
                    <a:ea typeface="ヒラギノ角ゴ Pro W3" charset="0"/>
                    <a:cs typeface="+mn-cs"/>
                  </a:rPr>
                  <a:t>0</a:t>
                </a:r>
              </a:p>
            </p:txBody>
          </p:sp>
          <p:sp>
            <p:nvSpPr>
              <p:cNvPr id="126988" name="Text Box 12">
                <a:extLst>
                  <a:ext uri="{FF2B5EF4-FFF2-40B4-BE49-F238E27FC236}">
                    <a16:creationId xmlns:a16="http://schemas.microsoft.com/office/drawing/2014/main" id="{2C0A5E1C-0093-4AB5-A10A-DDCDC2F8D8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4" y="2352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charset="0"/>
                    <a:ea typeface="ヒラギノ角ゴ Pro W3" charset="0"/>
                    <a:cs typeface="+mn-cs"/>
                  </a:rPr>
                  <a:t>Q</a:t>
                </a:r>
                <a:r>
                  <a:rPr kumimoji="0" lang="en-US" altLang="zh-CN" sz="12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charset="0"/>
                    <a:ea typeface="ヒラギノ角ゴ Pro W3" charset="0"/>
                    <a:cs typeface="+mn-cs"/>
                  </a:rPr>
                  <a:t>1</a:t>
                </a:r>
              </a:p>
            </p:txBody>
          </p:sp>
          <p:sp>
            <p:nvSpPr>
              <p:cNvPr id="126989" name="Text Box 13">
                <a:extLst>
                  <a:ext uri="{FF2B5EF4-FFF2-40B4-BE49-F238E27FC236}">
                    <a16:creationId xmlns:a16="http://schemas.microsoft.com/office/drawing/2014/main" id="{FC1A8B2D-5E50-4677-B110-0F6ACDBAB2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6" y="2348"/>
                <a:ext cx="24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charset="0"/>
                    <a:ea typeface="ヒラギノ角ゴ Pro W3" charset="0"/>
                    <a:cs typeface="+mn-cs"/>
                  </a:rPr>
                  <a:t>Q</a:t>
                </a:r>
                <a:r>
                  <a:rPr kumimoji="0" lang="en-US" altLang="zh-CN" sz="12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charset="0"/>
                    <a:ea typeface="ヒラギノ角ゴ Pro W3" charset="0"/>
                    <a:cs typeface="+mn-cs"/>
                  </a:rPr>
                  <a:t>2</a:t>
                </a:r>
              </a:p>
            </p:txBody>
          </p:sp>
          <p:sp>
            <p:nvSpPr>
              <p:cNvPr id="99344" name="Rectangle 14">
                <a:extLst>
                  <a:ext uri="{FF2B5EF4-FFF2-40B4-BE49-F238E27FC236}">
                    <a16:creationId xmlns:a16="http://schemas.microsoft.com/office/drawing/2014/main" id="{FB82B4A0-BC9A-4391-BE81-701BE27F4B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0" y="2344"/>
                <a:ext cx="6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panose="02020603050405020304" pitchFamily="18" charset="0"/>
                    <a:ea typeface="ヒラギノ角ゴ Pro W3" pitchFamily="123" charset="-128"/>
                    <a:cs typeface="+mn-cs"/>
                  </a:rPr>
                  <a:t>C</a:t>
                </a:r>
                <a:endPara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ヒラギノ角ゴ Pro W3" pitchFamily="123" charset="-128"/>
                  <a:cs typeface="+mn-cs"/>
                </a:endParaRPr>
              </a:p>
            </p:txBody>
          </p:sp>
          <p:sp>
            <p:nvSpPr>
              <p:cNvPr id="126991" name="Text Box 15">
                <a:extLst>
                  <a:ext uri="{FF2B5EF4-FFF2-40B4-BE49-F238E27FC236}">
                    <a16:creationId xmlns:a16="http://schemas.microsoft.com/office/drawing/2014/main" id="{6FD593B4-3122-43EA-B6DD-1A1E085984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1824"/>
                <a:ext cx="52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charset="0"/>
                    <a:ea typeface="ヒラギノ角ゴ Pro W3" charset="0"/>
                    <a:cs typeface="+mn-cs"/>
                  </a:rPr>
                  <a:t>Counter 1</a:t>
                </a:r>
              </a:p>
            </p:txBody>
          </p:sp>
          <p:sp>
            <p:nvSpPr>
              <p:cNvPr id="126992" name="Text Box 16">
                <a:extLst>
                  <a:ext uri="{FF2B5EF4-FFF2-40B4-BE49-F238E27FC236}">
                    <a16:creationId xmlns:a16="http://schemas.microsoft.com/office/drawing/2014/main" id="{66827267-DDCD-402C-BFD9-DFC0627A0A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0" y="1818"/>
                <a:ext cx="52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charset="0"/>
                    <a:ea typeface="ヒラギノ角ゴ Pro W3" charset="0"/>
                    <a:cs typeface="+mn-cs"/>
                  </a:rPr>
                  <a:t>Counter 2</a:t>
                </a:r>
              </a:p>
            </p:txBody>
          </p:sp>
          <p:sp>
            <p:nvSpPr>
              <p:cNvPr id="99347" name="Rectangle 17">
                <a:extLst>
                  <a:ext uri="{FF2B5EF4-FFF2-40B4-BE49-F238E27FC236}">
                    <a16:creationId xmlns:a16="http://schemas.microsoft.com/office/drawing/2014/main" id="{F32B8E8B-715E-4D0F-9F35-A83F4F4DEF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2352"/>
                <a:ext cx="6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panose="02020603050405020304" pitchFamily="18" charset="0"/>
                    <a:ea typeface="ヒラギノ角ゴ Pro W3" pitchFamily="123" charset="-128"/>
                    <a:cs typeface="+mn-cs"/>
                  </a:rPr>
                  <a:t>C</a:t>
                </a:r>
                <a:endPara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ヒラギノ角ゴ Pro W3" pitchFamily="123" charset="-128"/>
                  <a:cs typeface="+mn-cs"/>
                </a:endParaRPr>
              </a:p>
            </p:txBody>
          </p:sp>
          <p:sp>
            <p:nvSpPr>
              <p:cNvPr id="99348" name="Rectangle 18">
                <a:extLst>
                  <a:ext uri="{FF2B5EF4-FFF2-40B4-BE49-F238E27FC236}">
                    <a16:creationId xmlns:a16="http://schemas.microsoft.com/office/drawing/2014/main" id="{583F287B-71D2-48B9-85A3-B3140A72B1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0" y="2050"/>
                <a:ext cx="32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panose="02020603050405020304" pitchFamily="18" charset="0"/>
                    <a:ea typeface="ヒラギノ角ゴ Pro W3" pitchFamily="123" charset="-128"/>
                    <a:cs typeface="+mn-cs"/>
                  </a:rPr>
                  <a:t>CTEN</a:t>
                </a:r>
                <a:endPara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ヒラギノ角ゴ Pro W3" pitchFamily="123" charset="-128"/>
                  <a:cs typeface="+mn-cs"/>
                </a:endParaRPr>
              </a:p>
            </p:txBody>
          </p:sp>
          <p:sp>
            <p:nvSpPr>
              <p:cNvPr id="99349" name="Rectangle 19">
                <a:extLst>
                  <a:ext uri="{FF2B5EF4-FFF2-40B4-BE49-F238E27FC236}">
                    <a16:creationId xmlns:a16="http://schemas.microsoft.com/office/drawing/2014/main" id="{D915F762-6F9E-44A6-AE8F-C1DF5CB949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2064"/>
                <a:ext cx="32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panose="02020603050405020304" pitchFamily="18" charset="0"/>
                    <a:ea typeface="ヒラギノ角ゴ Pro W3" pitchFamily="123" charset="-128"/>
                    <a:cs typeface="+mn-cs"/>
                  </a:rPr>
                  <a:t>CTEN</a:t>
                </a:r>
                <a:endPara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ヒラギノ角ゴ Pro W3" pitchFamily="123" charset="-128"/>
                  <a:cs typeface="+mn-cs"/>
                </a:endParaRPr>
              </a:p>
            </p:txBody>
          </p:sp>
          <p:sp>
            <p:nvSpPr>
              <p:cNvPr id="126996" name="Text Box 20">
                <a:extLst>
                  <a:ext uri="{FF2B5EF4-FFF2-40B4-BE49-F238E27FC236}">
                    <a16:creationId xmlns:a16="http://schemas.microsoft.com/office/drawing/2014/main" id="{E75EC373-C8A0-487A-A08E-81FB0E07B5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2160"/>
                <a:ext cx="76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charset="0"/>
                    <a:ea typeface="ヒラギノ角ゴ Pro W3" charset="0"/>
                    <a:cs typeface="+mn-cs"/>
                  </a:rPr>
                  <a:t>CTR DIV 16</a:t>
                </a:r>
              </a:p>
            </p:txBody>
          </p:sp>
          <p:sp>
            <p:nvSpPr>
              <p:cNvPr id="126997" name="Text Box 21">
                <a:extLst>
                  <a:ext uri="{FF2B5EF4-FFF2-40B4-BE49-F238E27FC236}">
                    <a16:creationId xmlns:a16="http://schemas.microsoft.com/office/drawing/2014/main" id="{3CF3FE97-A162-4721-8DDA-12E330EDD9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0" y="2160"/>
                <a:ext cx="76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charset="0"/>
                    <a:ea typeface="ヒラギノ角ゴ Pro W3" charset="0"/>
                    <a:cs typeface="+mn-cs"/>
                  </a:rPr>
                  <a:t>CTR DIV 16</a:t>
                </a:r>
              </a:p>
            </p:txBody>
          </p:sp>
          <p:sp>
            <p:nvSpPr>
              <p:cNvPr id="126998" name="Text Box 22">
                <a:extLst>
                  <a:ext uri="{FF2B5EF4-FFF2-40B4-BE49-F238E27FC236}">
                    <a16:creationId xmlns:a16="http://schemas.microsoft.com/office/drawing/2014/main" id="{FCBD2334-14B6-4B01-9973-A47DBE4892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8" y="2352"/>
                <a:ext cx="24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charset="0"/>
                    <a:ea typeface="ヒラギノ角ゴ Pro W3" charset="0"/>
                    <a:cs typeface="+mn-cs"/>
                  </a:rPr>
                  <a:t>Q</a:t>
                </a:r>
                <a:r>
                  <a:rPr kumimoji="0" lang="en-US" altLang="zh-CN" sz="12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charset="0"/>
                    <a:ea typeface="ヒラギノ角ゴ Pro W3" charset="0"/>
                    <a:cs typeface="+mn-cs"/>
                  </a:rPr>
                  <a:t>3</a:t>
                </a:r>
              </a:p>
            </p:txBody>
          </p:sp>
          <p:sp>
            <p:nvSpPr>
              <p:cNvPr id="126999" name="Text Box 23">
                <a:extLst>
                  <a:ext uri="{FF2B5EF4-FFF2-40B4-BE49-F238E27FC236}">
                    <a16:creationId xmlns:a16="http://schemas.microsoft.com/office/drawing/2014/main" id="{D58B6820-4D0F-4D66-BAC2-562C4B63D6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2" y="2356"/>
                <a:ext cx="24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charset="0"/>
                    <a:ea typeface="ヒラギノ角ゴ Pro W3" charset="0"/>
                    <a:cs typeface="+mn-cs"/>
                  </a:rPr>
                  <a:t>Q</a:t>
                </a:r>
                <a:r>
                  <a:rPr kumimoji="0" lang="en-US" altLang="zh-CN" sz="12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charset="0"/>
                    <a:ea typeface="ヒラギノ角ゴ Pro W3" charset="0"/>
                    <a:cs typeface="+mn-cs"/>
                  </a:rPr>
                  <a:t>0</a:t>
                </a:r>
              </a:p>
            </p:txBody>
          </p:sp>
          <p:sp>
            <p:nvSpPr>
              <p:cNvPr id="127000" name="Text Box 24">
                <a:extLst>
                  <a:ext uri="{FF2B5EF4-FFF2-40B4-BE49-F238E27FC236}">
                    <a16:creationId xmlns:a16="http://schemas.microsoft.com/office/drawing/2014/main" id="{65F28EC6-D3EA-4A60-A5BC-6988AF6B74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24" y="2356"/>
                <a:ext cx="27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charset="0"/>
                    <a:ea typeface="ヒラギノ角ゴ Pro W3" charset="0"/>
                    <a:cs typeface="+mn-cs"/>
                  </a:rPr>
                  <a:t>Q</a:t>
                </a:r>
                <a:r>
                  <a:rPr kumimoji="0" lang="en-US" altLang="zh-CN" sz="12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charset="0"/>
                    <a:ea typeface="ヒラギノ角ゴ Pro W3" charset="0"/>
                    <a:cs typeface="+mn-cs"/>
                  </a:rPr>
                  <a:t>1</a:t>
                </a:r>
              </a:p>
            </p:txBody>
          </p:sp>
          <p:sp>
            <p:nvSpPr>
              <p:cNvPr id="127001" name="Text Box 25">
                <a:extLst>
                  <a:ext uri="{FF2B5EF4-FFF2-40B4-BE49-F238E27FC236}">
                    <a16:creationId xmlns:a16="http://schemas.microsoft.com/office/drawing/2014/main" id="{1C538A9B-9AC2-4C94-9CB8-EED75CE097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56" y="2352"/>
                <a:ext cx="24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charset="0"/>
                    <a:ea typeface="ヒラギノ角ゴ Pro W3" charset="0"/>
                    <a:cs typeface="+mn-cs"/>
                  </a:rPr>
                  <a:t>Q</a:t>
                </a:r>
                <a:r>
                  <a:rPr kumimoji="0" lang="en-US" altLang="zh-CN" sz="12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charset="0"/>
                    <a:ea typeface="ヒラギノ角ゴ Pro W3" charset="0"/>
                    <a:cs typeface="+mn-cs"/>
                  </a:rPr>
                  <a:t>2</a:t>
                </a:r>
              </a:p>
            </p:txBody>
          </p:sp>
          <p:sp>
            <p:nvSpPr>
              <p:cNvPr id="127002" name="Text Box 26">
                <a:extLst>
                  <a:ext uri="{FF2B5EF4-FFF2-40B4-BE49-F238E27FC236}">
                    <a16:creationId xmlns:a16="http://schemas.microsoft.com/office/drawing/2014/main" id="{6E97B720-D753-4B4C-B890-FF5DDA0A7C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8" y="2356"/>
                <a:ext cx="24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charset="0"/>
                    <a:ea typeface="ヒラギノ角ゴ Pro W3" charset="0"/>
                    <a:cs typeface="+mn-cs"/>
                  </a:rPr>
                  <a:t>Q</a:t>
                </a:r>
                <a:r>
                  <a:rPr kumimoji="0" lang="en-US" altLang="zh-CN" sz="12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charset="0"/>
                    <a:ea typeface="ヒラギノ角ゴ Pro W3" charset="0"/>
                    <a:cs typeface="+mn-cs"/>
                  </a:rPr>
                  <a:t>3</a:t>
                </a:r>
              </a:p>
            </p:txBody>
          </p:sp>
          <p:sp>
            <p:nvSpPr>
              <p:cNvPr id="99357" name="Rectangle 27">
                <a:extLst>
                  <a:ext uri="{FF2B5EF4-FFF2-40B4-BE49-F238E27FC236}">
                    <a16:creationId xmlns:a16="http://schemas.microsoft.com/office/drawing/2014/main" id="{8034184F-8B6F-45EB-8436-21E3D79F5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2064"/>
                <a:ext cx="22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panose="02020603050405020304" pitchFamily="18" charset="0"/>
                    <a:ea typeface="ヒラギノ角ゴ Pro W3" pitchFamily="123" charset="-128"/>
                    <a:cs typeface="+mn-cs"/>
                  </a:rPr>
                  <a:t>TC</a:t>
                </a:r>
                <a:endPara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ヒラギノ角ゴ Pro W3" pitchFamily="123" charset="-128"/>
                  <a:cs typeface="+mn-cs"/>
                </a:endParaRPr>
              </a:p>
            </p:txBody>
          </p:sp>
          <p:sp>
            <p:nvSpPr>
              <p:cNvPr id="99358" name="Rectangle 28">
                <a:extLst>
                  <a:ext uri="{FF2B5EF4-FFF2-40B4-BE49-F238E27FC236}">
                    <a16:creationId xmlns:a16="http://schemas.microsoft.com/office/drawing/2014/main" id="{E40A9302-CFBC-40B0-8849-54FE3318C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2064"/>
                <a:ext cx="22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itchFamily="123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panose="02020603050405020304" pitchFamily="18" charset="0"/>
                    <a:ea typeface="ヒラギノ角ゴ Pro W3" pitchFamily="123" charset="-128"/>
                    <a:cs typeface="+mn-cs"/>
                  </a:rPr>
                  <a:t>TC</a:t>
                </a:r>
                <a:endPara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ヒラギノ角ゴ Pro W3" pitchFamily="123" charset="-128"/>
                  <a:cs typeface="+mn-cs"/>
                </a:endParaRPr>
              </a:p>
            </p:txBody>
          </p:sp>
          <p:sp>
            <p:nvSpPr>
              <p:cNvPr id="127005" name="Text Box 29">
                <a:extLst>
                  <a:ext uri="{FF2B5EF4-FFF2-40B4-BE49-F238E27FC236}">
                    <a16:creationId xmlns:a16="http://schemas.microsoft.com/office/drawing/2014/main" id="{AD9BC14B-C318-4B42-B19D-F069A40053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2496"/>
                <a:ext cx="33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1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charset="0"/>
                    <a:ea typeface="ヒラギノ角ゴ Pro W3" charset="0"/>
                    <a:cs typeface="+mn-cs"/>
                  </a:rPr>
                  <a:t>f</a:t>
                </a:r>
                <a:r>
                  <a:rPr kumimoji="0" lang="en-US" altLang="zh-CN" sz="14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charset="0"/>
                    <a:ea typeface="ヒラギノ角ゴ Pro W3" charset="0"/>
                    <a:cs typeface="+mn-cs"/>
                  </a:rPr>
                  <a:t>in</a:t>
                </a:r>
              </a:p>
            </p:txBody>
          </p:sp>
        </p:grpSp>
      </p:grpSp>
      <p:sp>
        <p:nvSpPr>
          <p:cNvPr id="127006" name="Rectangle 30">
            <a:extLst>
              <a:ext uri="{FF2B5EF4-FFF2-40B4-BE49-F238E27FC236}">
                <a16:creationId xmlns:a16="http://schemas.microsoft.com/office/drawing/2014/main" id="{632D74C1-FEC9-456F-A849-32761332B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714875"/>
            <a:ext cx="457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ヒラギノ角ゴ Pro W3" charset="0"/>
              <a:cs typeface="+mn-cs"/>
            </a:endParaRPr>
          </a:p>
        </p:txBody>
      </p:sp>
      <p:sp>
        <p:nvSpPr>
          <p:cNvPr id="127007" name="Rectangle 31">
            <a:extLst>
              <a:ext uri="{FF2B5EF4-FFF2-40B4-BE49-F238E27FC236}">
                <a16:creationId xmlns:a16="http://schemas.microsoft.com/office/drawing/2014/main" id="{8A6BE51D-95F0-451C-A245-5BD4A254E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943475"/>
            <a:ext cx="457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ヒラギノ角ゴ Pro W3" charset="0"/>
              <a:cs typeface="+mn-cs"/>
            </a:endParaRPr>
          </a:p>
        </p:txBody>
      </p:sp>
      <p:sp>
        <p:nvSpPr>
          <p:cNvPr id="127008" name="Text Box 32">
            <a:extLst>
              <a:ext uri="{FF2B5EF4-FFF2-40B4-BE49-F238E27FC236}">
                <a16:creationId xmlns:a16="http://schemas.microsoft.com/office/drawing/2014/main" id="{DF16821B-7AF8-4A42-AF50-5760B59D9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8133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1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f</a:t>
            </a:r>
            <a:r>
              <a:rPr kumimoji="0" lang="en-US" altLang="zh-CN" sz="1400" b="0" i="1" u="none" strike="noStrike" kern="1200" cap="none" spc="0" normalizeH="0" baseline="-2500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charset="0"/>
                <a:ea typeface="ヒラギノ角ゴ Pro W3" charset="0"/>
                <a:cs typeface="+mn-cs"/>
              </a:rPr>
              <a:t>out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4F2289A9-AFA0-405A-B0D5-9E8C8F5B6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862" y="3727450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9C9A9F7E-12FE-4049-A522-252EB528D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-17145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 sz="3600">
                <a:ea typeface="宋体" panose="02010600030101010101" pitchFamily="2" charset="-122"/>
              </a:rPr>
              <a:t>Asynchronous Decade Counters</a:t>
            </a:r>
            <a:endParaRPr lang="zh-CN" altLang="en-US" sz="3600">
              <a:ea typeface="宋体" panose="02010600030101010101" pitchFamily="2" charset="-122"/>
            </a:endParaRPr>
          </a:p>
        </p:txBody>
      </p:sp>
      <p:sp>
        <p:nvSpPr>
          <p:cNvPr id="14339" name="Slide Number Placeholder 5">
            <a:extLst>
              <a:ext uri="{FF2B5EF4-FFF2-40B4-BE49-F238E27FC236}">
                <a16:creationId xmlns:a16="http://schemas.microsoft.com/office/drawing/2014/main" id="{820EE8C1-EABB-434D-8CE5-07DC65A4B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F18178-2FD5-4EC9-B4B6-71644C7EE430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4340" name="Picture 6" descr="fg08_00600">
            <a:extLst>
              <a:ext uri="{FF2B5EF4-FFF2-40B4-BE49-F238E27FC236}">
                <a16:creationId xmlns:a16="http://schemas.microsoft.com/office/drawing/2014/main" id="{A924068E-8798-47D4-B146-093AD86AC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965200"/>
            <a:ext cx="7500937" cy="555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83114169-B88A-4C67-A512-65EA2E0BB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8" y="64008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Figure 8–6</a:t>
            </a:r>
            <a:r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t>      An asynchronously clocked decade counter with asynchronous recycling. </a:t>
            </a:r>
            <a:endParaRPr kumimoji="0" lang="en-US" altLang="zh-CN" sz="4400" b="0" i="0" u="none" strike="noStrike" kern="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/>
              <a:ea typeface="宋体" charset="-122"/>
              <a:cs typeface="+mn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流畅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流畅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</TotalTime>
  <Words>2144</Words>
  <Application>Microsoft Office PowerPoint</Application>
  <PresentationFormat>全屏显示(4:3)</PresentationFormat>
  <Paragraphs>692</Paragraphs>
  <Slides>85</Slides>
  <Notes>10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85</vt:i4>
      </vt:variant>
    </vt:vector>
  </HeadingPairs>
  <TitlesOfParts>
    <vt:vector size="97" baseType="lpstr">
      <vt:lpstr>Times-Roman</vt:lpstr>
      <vt:lpstr>等线</vt:lpstr>
      <vt:lpstr>Arial</vt:lpstr>
      <vt:lpstr>Calibri</vt:lpstr>
      <vt:lpstr>Constantia</vt:lpstr>
      <vt:lpstr>Impact</vt:lpstr>
      <vt:lpstr>Times</vt:lpstr>
      <vt:lpstr>Times New Roman</vt:lpstr>
      <vt:lpstr>Wingdings 2</vt:lpstr>
      <vt:lpstr>流畅</vt:lpstr>
      <vt:lpstr>Equation</vt:lpstr>
      <vt:lpstr>CorelDRAW</vt:lpstr>
      <vt:lpstr>Chapter 9 Counters</vt:lpstr>
      <vt:lpstr>Outline</vt:lpstr>
      <vt:lpstr>9.1 Asynchronous Counter Operation (异步计数器)</vt:lpstr>
      <vt:lpstr>A 2-bit Asynchronous Binary Counter</vt:lpstr>
      <vt:lpstr>A 3-bit Asynchronous Binary Counter</vt:lpstr>
      <vt:lpstr>Propagation Delay</vt:lpstr>
      <vt:lpstr>PowerPoint 演示文稿</vt:lpstr>
      <vt:lpstr>PowerPoint 演示文稿</vt:lpstr>
      <vt:lpstr>Asynchronous Decade Counters</vt:lpstr>
      <vt:lpstr>74LS93</vt:lpstr>
      <vt:lpstr>PowerPoint 演示文稿</vt:lpstr>
      <vt:lpstr>PowerPoint 演示文稿</vt:lpstr>
      <vt:lpstr>PowerPoint 演示文稿</vt:lpstr>
      <vt:lpstr>8.2 Synchronous Counter Operation (同步计数器)</vt:lpstr>
      <vt:lpstr>A 2-bit Synchronous Binary Counter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8.3 Up/Down Synchronous Counters (加/减同步计数器)</vt:lpstr>
      <vt:lpstr>PowerPoint 演示文稿</vt:lpstr>
      <vt:lpstr>PowerPoint 演示文稿</vt:lpstr>
      <vt:lpstr>PowerPoint 演示文稿</vt:lpstr>
      <vt:lpstr>PowerPoint 演示文稿</vt:lpstr>
      <vt:lpstr>8.4 Design of Synchronous Counters</vt:lpstr>
      <vt:lpstr>Moore Machine</vt:lpstr>
      <vt:lpstr>PowerPoint 演示文稿</vt:lpstr>
      <vt:lpstr>Mealy Machine</vt:lpstr>
      <vt:lpstr>PowerPoint 演示文稿</vt:lpstr>
      <vt:lpstr>A general design procedure for sequential circuits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8.5 Cascaded Counters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Cascaded Counters with Truncated Sequences</vt:lpstr>
      <vt:lpstr>8.6 Counter Decoding</vt:lpstr>
      <vt:lpstr>PowerPoint 演示文稿</vt:lpstr>
      <vt:lpstr>PowerPoint 演示文稿</vt:lpstr>
      <vt:lpstr>PowerPoint 演示文稿</vt:lpstr>
      <vt:lpstr>PowerPoint 演示文稿</vt:lpstr>
      <vt:lpstr>8.7 Counter Applications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 Counters</dc:title>
  <dc:creator>倩怡 黄</dc:creator>
  <cp:lastModifiedBy>Digital Circuits</cp:lastModifiedBy>
  <cp:revision>5</cp:revision>
  <dcterms:created xsi:type="dcterms:W3CDTF">2025-04-17T02:11:50Z</dcterms:created>
  <dcterms:modified xsi:type="dcterms:W3CDTF">2025-04-23T08:13:24Z</dcterms:modified>
</cp:coreProperties>
</file>